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468" r:id="rId2"/>
    <p:sldId id="697" r:id="rId3"/>
    <p:sldId id="745" r:id="rId4"/>
    <p:sldId id="746" r:id="rId5"/>
    <p:sldId id="747" r:id="rId6"/>
    <p:sldId id="748" r:id="rId7"/>
    <p:sldId id="749" r:id="rId8"/>
    <p:sldId id="750" r:id="rId9"/>
    <p:sldId id="751" r:id="rId10"/>
    <p:sldId id="752" r:id="rId11"/>
    <p:sldId id="753" r:id="rId12"/>
    <p:sldId id="693" r:id="rId13"/>
    <p:sldId id="632" r:id="rId1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098" autoAdjust="0"/>
  </p:normalViewPr>
  <p:slideViewPr>
    <p:cSldViewPr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D40213-1692-8B44-BB84-AF8A00EF5D72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9E6D65-20B1-4C40-9FA4-F0FDA36C81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126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E6D65-20B1-4C40-9FA4-F0FDA36C816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defRPr>
                <a:latin typeface="Rockwell" pitchFamily="4" charset="0"/>
              </a:defRPr>
            </a:lvl1pPr>
          </a:lstStyle>
          <a:p>
            <a:pPr>
              <a:defRPr/>
            </a:pPr>
            <a:fld id="{65DD9FD4-4305-9844-B777-ED7B9BD5B088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defRPr>
                <a:latin typeface="Rockwell" pitchFamily="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Rockwell" pitchFamily="4" charset="0"/>
              </a:defRPr>
            </a:lvl1pPr>
          </a:lstStyle>
          <a:p>
            <a:pPr>
              <a:defRPr/>
            </a:pPr>
            <a:fld id="{516146FD-3E3D-344A-9D88-75FD5224C4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7B786-4B6C-AB41-9D51-671150829941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D565-31C5-E840-914C-CF4CBC4872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94723-C0BE-E64B-95C7-371E12CDA1FF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2C33-D5C3-9848-A1C2-40533874B9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EDF1A-7B35-AC48-B69B-985C65E966EB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37BA-1176-644E-9CAF-ADBE3E251F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6E4E-8FA6-A04D-A284-43258EF6F221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59F4-D02A-454E-98D5-4B06B2B043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664E-83AB-904E-9BAD-F6F0199AEB8C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B744-D7CC-0342-98D1-9A7EF30313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5"/>
            <p:cNvSpPr/>
            <p:nvPr userDrawn="1"/>
          </p:nvSpPr>
          <p:spPr>
            <a:xfrm>
              <a:off x="1513852" y="380514"/>
              <a:ext cx="3657600" cy="472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7EE4-7966-8B4A-86D1-D2153B520A3A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E6E6-2868-954F-A023-B88F82DEF4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6"/>
            <p:cNvSpPr/>
            <p:nvPr userDrawn="1"/>
          </p:nvSpPr>
          <p:spPr>
            <a:xfrm>
              <a:off x="1514838" y="374151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11FC4-3D89-7545-A3EF-8ABC1291C4D9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DE75-521D-4C4E-9C3A-8C87E6F794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5"/>
            <p:cNvSpPr/>
            <p:nvPr userDrawn="1"/>
          </p:nvSpPr>
          <p:spPr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481A-C364-1E4D-BC2C-CC885DF43000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F04A-FD72-A34D-8F93-AFFEBBB744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6"/>
            <p:cNvSpPr/>
            <p:nvPr userDrawn="1"/>
          </p:nvSpPr>
          <p:spPr>
            <a:xfrm>
              <a:off x="1514041" y="380266"/>
              <a:ext cx="3657600" cy="4723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86E7-9891-6640-893C-BB524392842F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15C2-7192-0D4E-8D57-379DCEA635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1939-B101-D549-A376-682D7421CC19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0CE47-299A-6845-B304-BB6EF5B1D9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568E-EE36-104B-B316-DF196073D550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FEFB-B70A-914D-889C-208F64C328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B2DA-FA36-1E46-AC86-0DED75CDC6C7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44B3-77DF-A14E-AEB8-391FD1377D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fld id="{428CDE65-A338-E748-8A1A-25641BF6DCFE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7A742477-BCC9-DC43-A40A-CB43D91D57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A598-FF3D-CA43-9DF5-4547517F350D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77C7-A703-F844-8960-8BE73F7669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4AA9-E2F3-8742-89C8-BAB08A315BEA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A03A-0508-BD46-A255-4391406963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5"/>
            <p:cNvSpPr/>
            <p:nvPr userDrawn="1"/>
          </p:nvSpPr>
          <p:spPr>
            <a:xfrm>
              <a:off x="1518220" y="375620"/>
              <a:ext cx="3657600" cy="4723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60E3-6E13-B543-97BD-8F688C91F761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B5C24-D9B4-BE45-B127-F9FE27345D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3E90-45CA-6349-99E8-CC2BD55C4346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C6D7-4463-8947-B314-6C0FAD5B10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DA71-31BA-CE42-A9D9-2EC6925A8844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6D42-495F-9E4C-8B14-F81496669C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2648-6373-5E47-B237-4319A98A3220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3F67-EFE5-BB4B-8616-3D2DB17740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D0B727A5-29FA-9543-ADFB-C5EE405F8777}" type="datetime1">
              <a:rPr lang="fr-FR"/>
              <a:pPr>
                <a:defRPr/>
              </a:pPr>
              <a:t>22/03/2021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>
              <a:defRPr/>
            </a:pPr>
            <a:fld id="{E5E848CF-4AAB-5144-8E9B-78431236A3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4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4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4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4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4" charset="0"/>
          <a:ea typeface="ＭＳ Ｐゴシック" pitchFamily="4" charset="-128"/>
          <a:cs typeface="ＭＳ Ｐゴシック" pitchFamily="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3"/>
        </a:buBlip>
        <a:defRPr sz="22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8108950" cy="1524000"/>
          </a:xfr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800" b="1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le disque intervertébral</a:t>
            </a:r>
            <a:br>
              <a:rPr lang="fr-FR" sz="2800" b="1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</a:br>
            <a:r>
              <a:rPr lang="fr-FR" sz="2800" b="1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de la physiologie à la physiopathologie</a:t>
            </a:r>
            <a:br>
              <a:rPr lang="fr-FR" sz="2800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</a:br>
            <a:endParaRPr lang="fr-FR" sz="2800" dirty="0">
              <a:latin typeface="Times New Roman" pitchFamily="-84" charset="0"/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23555" name="Sous-titre 2"/>
          <p:cNvSpPr txBox="1">
            <a:spLocks/>
          </p:cNvSpPr>
          <p:nvPr/>
        </p:nvSpPr>
        <p:spPr bwMode="auto">
          <a:xfrm>
            <a:off x="1031875" y="4343400"/>
            <a:ext cx="70453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sz="2400" b="1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Dr Etienne Dahan, Rhumatologue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sz="2400" b="1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PH Attaché,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sz="2400" b="1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 Service de Rhumatologie CHU </a:t>
            </a:r>
            <a:r>
              <a:rPr lang="fr-FR" sz="2400" b="1" dirty="0" err="1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Hautepierre</a:t>
            </a:r>
            <a:endParaRPr lang="fr-FR" sz="2400" b="1" dirty="0">
              <a:latin typeface="Times New Roman" pitchFamily="4" charset="0"/>
              <a:ea typeface="Times New Roman" pitchFamily="4" charset="0"/>
              <a:cs typeface="Times New Roman" pitchFamily="4" charset="0"/>
            </a:endParaRPr>
          </a:p>
          <a:p>
            <a:pPr algn="ctr">
              <a:buFont typeface="Arial" pitchFamily="4" charset="0"/>
              <a:buNone/>
            </a:pPr>
            <a:r>
              <a:rPr lang="fr-FR" sz="2200" b="1" dirty="0">
                <a:solidFill>
                  <a:srgbClr val="000000"/>
                </a:solidFill>
                <a:latin typeface="Goudy Old Style" pitchFamily="4" charset="0"/>
                <a:ea typeface="Times New Roman" pitchFamily="4" charset="0"/>
                <a:cs typeface="Times New Roman" pitchFamily="4" charset="0"/>
              </a:rPr>
              <a:t>Septembre 2020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pitchFamily="4" charset="0"/>
              <a:buNone/>
            </a:pPr>
            <a:endParaRPr lang="fr-FR" sz="2200" dirty="0">
              <a:solidFill>
                <a:srgbClr val="898989"/>
              </a:solidFill>
              <a:latin typeface="Times New Roman" pitchFamily="4" charset="0"/>
            </a:endParaRPr>
          </a:p>
        </p:txBody>
      </p:sp>
      <p:pic>
        <p:nvPicPr>
          <p:cNvPr id="23556" name="Image 4" descr="Sans titre 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5507038"/>
            <a:ext cx="1371600" cy="117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Image 5" descr="logo-uds-couleur-800x43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4463" y="5332413"/>
            <a:ext cx="249713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age 6" descr="Sans titre 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7213" y="82550"/>
            <a:ext cx="1887537" cy="151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mage 6" descr="LOGO_ICEBOX.png"/>
          <p:cNvPicPr>
            <a:picLocks noChangeAspect="1"/>
          </p:cNvPicPr>
          <p:nvPr/>
        </p:nvPicPr>
        <p:blipFill>
          <a:blip r:embed="rId6"/>
          <a:srcRect l="22726" t="15472" r="25252" b="19042"/>
          <a:stretch>
            <a:fillRect/>
          </a:stretch>
        </p:blipFill>
        <p:spPr>
          <a:xfrm>
            <a:off x="178754" y="76200"/>
            <a:ext cx="1802446" cy="1604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72" y="211004"/>
            <a:ext cx="8534400" cy="868362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Hernies discales: localisation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F701E5-1C0B-4E4C-BF54-2116F8EA5B9A}"/>
              </a:ext>
            </a:extLst>
          </p:cNvPr>
          <p:cNvSpPr txBox="1"/>
          <p:nvPr/>
        </p:nvSpPr>
        <p:spPr>
          <a:xfrm>
            <a:off x="4572000" y="6453336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Times New Roman"/>
                <a:cs typeface="Times New Roman"/>
              </a:rPr>
              <a:t>Précis de Rhumatologie- COFER- MASSON-2002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EC651A-782B-4BD8-8680-D852089FC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980728"/>
            <a:ext cx="5452790" cy="52510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74970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72" y="211004"/>
            <a:ext cx="8534400" cy="868362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Traitements</a:t>
            </a:r>
            <a:b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</a:br>
            <a:endParaRPr lang="fr-FR" sz="2800" dirty="0">
              <a:latin typeface="Times New Roman" pitchFamily="4" charset="0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E9C8D6-7D00-4A8E-A97A-969E0FA82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0933" y="1371600"/>
            <a:ext cx="8720667" cy="4433663"/>
          </a:xfrm>
        </p:spPr>
        <p:txBody>
          <a:bodyPr/>
          <a:lstStyle/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L’évolution naturelle de la HD se fait vers la régression</a:t>
            </a: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A terme, elle peut disparaitre</a:t>
            </a: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Traitement NON médicamenteux +++ 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Traitement médicamenteux</a:t>
            </a: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Des corticoïdes/antalgiques/AINS aux gestes infiltratifs</a:t>
            </a: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Traitement chirurgical</a:t>
            </a:r>
            <a:endParaRPr lang="fr-FR" sz="2200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endParaRPr lang="fr-FR" sz="2400" dirty="0">
              <a:latin typeface="Times New Roman"/>
              <a:cs typeface="Times New Roman"/>
              <a:sym typeface="Symbol" pitchFamily="4" charset="2"/>
            </a:endParaRP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endParaRPr lang="fr-FR" sz="2200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61840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>
          <a:xfrm>
            <a:off x="270933" y="1371600"/>
            <a:ext cx="8415867" cy="4876800"/>
          </a:xfrm>
        </p:spPr>
        <p:txBody>
          <a:bodyPr/>
          <a:lstStyle/>
          <a:p>
            <a:pPr marL="463550" lvl="1" indent="-463550" algn="just">
              <a:spcBef>
                <a:spcPts val="2000"/>
              </a:spcBef>
              <a:buFontTx/>
              <a:buBlip>
                <a:blip r:embed="rId3"/>
              </a:buBlip>
              <a:defRPr/>
            </a:pPr>
            <a:r>
              <a:rPr lang="fr-FR" sz="2400" b="1" dirty="0">
                <a:latin typeface="Times New Roman"/>
                <a:cs typeface="Times New Roman"/>
                <a:sym typeface="Symbol" pitchFamily="4" charset="2"/>
              </a:rPr>
              <a:t>Néanmoins, innocuité +++</a:t>
            </a:r>
          </a:p>
          <a:p>
            <a:pPr marL="804863" lvl="2" indent="-463550" algn="just">
              <a:spcBef>
                <a:spcPts val="2000"/>
              </a:spcBef>
              <a:buFontTx/>
              <a:buBlip>
                <a:blip r:embed="rId3"/>
              </a:buBlip>
              <a:defRPr/>
            </a:pPr>
            <a:r>
              <a:rPr lang="fr-FR" sz="2400" b="1" dirty="0">
                <a:latin typeface="Times New Roman"/>
                <a:cs typeface="Times New Roman"/>
                <a:sym typeface="Symbol" pitchFamily="4" charset="2"/>
              </a:rPr>
              <a:t>il n’y a pas de complication et d’effet secondaire à court et moyen terme. </a:t>
            </a:r>
          </a:p>
          <a:p>
            <a:pPr marL="463550" lvl="1" indent="-463550" algn="just">
              <a:spcBef>
                <a:spcPts val="2000"/>
              </a:spcBef>
              <a:buFontTx/>
              <a:buBlip>
                <a:blip r:embed="rId3"/>
              </a:buBlip>
              <a:defRPr/>
            </a:pPr>
            <a:endParaRPr lang="fr-FR" sz="2400" b="1" dirty="0">
              <a:latin typeface="Times New Roman"/>
              <a:cs typeface="Times New Roman"/>
              <a:sym typeface="Symbol" pitchFamily="4" charset="2"/>
            </a:endParaRPr>
          </a:p>
          <a:p>
            <a:pPr marL="1146175" lvl="3" indent="-463550" algn="just">
              <a:spcBef>
                <a:spcPts val="2000"/>
              </a:spcBef>
              <a:buNone/>
              <a:defRPr/>
            </a:pPr>
            <a:endParaRPr lang="fr-FR" sz="2400" b="1" dirty="0">
              <a:latin typeface="Times New Roman"/>
              <a:cs typeface="Times New Roman"/>
              <a:sym typeface="Symbol" pitchFamily="4" charset="2"/>
            </a:endParaRPr>
          </a:p>
          <a:p>
            <a:pPr marL="804863" lvl="2" indent="-463550" algn="just">
              <a:spcBef>
                <a:spcPts val="2000"/>
              </a:spcBef>
              <a:buNone/>
              <a:defRPr/>
            </a:pPr>
            <a:endParaRPr lang="fr-FR" sz="2400" b="1" dirty="0">
              <a:latin typeface="Times New Roman"/>
              <a:cs typeface="Times New Roman"/>
              <a:sym typeface="Symbol" pitchFamily="4" charset="2"/>
            </a:endParaRPr>
          </a:p>
          <a:p>
            <a:pPr marL="804863" lvl="2" indent="-463550" algn="just">
              <a:spcBef>
                <a:spcPts val="2000"/>
              </a:spcBef>
              <a:buNone/>
              <a:defRPr/>
            </a:pPr>
            <a:r>
              <a:rPr lang="fr-FR" sz="2400" b="1" dirty="0">
                <a:latin typeface="Times New Roman"/>
                <a:cs typeface="Times New Roman"/>
                <a:sym typeface="Symbol" pitchFamily="4" charset="2"/>
              </a:rPr>
              <a:t>	</a:t>
            </a:r>
          </a:p>
          <a:p>
            <a:pPr marL="463550" lvl="1" indent="-463550" algn="just">
              <a:spcBef>
                <a:spcPts val="2000"/>
              </a:spcBef>
              <a:buFontTx/>
              <a:buBlip>
                <a:blip r:embed="rId3"/>
              </a:buBlip>
              <a:defRPr/>
            </a:pPr>
            <a:endParaRPr lang="fr-FR" sz="2400" b="1" dirty="0">
              <a:latin typeface="Times New Roman"/>
              <a:cs typeface="Times New Roman"/>
              <a:sym typeface="Symbol" pitchFamily="4" charset="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534400" cy="868362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CONCLUSION</a:t>
            </a:r>
            <a:b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</a:br>
            <a:endParaRPr lang="fr-FR" sz="2800" dirty="0">
              <a:latin typeface="Times New Roman" pitchFamily="4" charset="0"/>
              <a:ea typeface="Times New Roman" pitchFamily="4" charset="0"/>
              <a:cs typeface="Times New Roman" pitchFamily="4" charset="0"/>
            </a:endParaRPr>
          </a:p>
        </p:txBody>
      </p:sp>
      <p:pic>
        <p:nvPicPr>
          <p:cNvPr id="4" name="Image 3" descr="Sans titre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706617"/>
            <a:ext cx="2057400" cy="39100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 descr="75871_117384088324908_100001599526298_131291_1616096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1724" y="1074191"/>
            <a:ext cx="2726187" cy="4515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itre 3"/>
          <p:cNvSpPr txBox="1">
            <a:spLocks/>
          </p:cNvSpPr>
          <p:nvPr/>
        </p:nvSpPr>
        <p:spPr bwMode="auto">
          <a:xfrm>
            <a:off x="3189287" y="5638800"/>
            <a:ext cx="31353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r>
              <a:rPr lang="fr-FR" sz="3200" dirty="0">
                <a:latin typeface="Bank Gothic" pitchFamily="4" charset="0"/>
                <a:ea typeface="Bank Gothic" pitchFamily="4" charset="0"/>
                <a:cs typeface="Bank Gothic" pitchFamily="4" charset="0"/>
              </a:rPr>
              <a:t>Questions ?</a:t>
            </a:r>
          </a:p>
        </p:txBody>
      </p:sp>
      <p:pic>
        <p:nvPicPr>
          <p:cNvPr id="4" name="Image 3" descr="Sans titre 3.png">
            <a:extLst>
              <a:ext uri="{FF2B5EF4-FFF2-40B4-BE49-F238E27FC236}">
                <a16:creationId xmlns:a16="http://schemas.microsoft.com/office/drawing/2014/main" id="{B41A0B10-5E1D-4DEE-901F-DFBFF8907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077866"/>
            <a:ext cx="2399863" cy="45609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72" y="211004"/>
            <a:ext cx="8534400" cy="868362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Le rachis lombaire: coupe sagittale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F701E5-1C0B-4E4C-BF54-2116F8EA5B9A}"/>
              </a:ext>
            </a:extLst>
          </p:cNvPr>
          <p:cNvSpPr txBox="1"/>
          <p:nvPr/>
        </p:nvSpPr>
        <p:spPr>
          <a:xfrm>
            <a:off x="4572000" y="60960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Times New Roman"/>
                <a:cs typeface="Times New Roman"/>
              </a:rPr>
              <a:t>Précis de Rhumatologie- COFER- MASSON-2002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64AD04-E629-4A48-92EF-D028828B8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28" y="1222809"/>
            <a:ext cx="7007344" cy="46992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72" y="211004"/>
            <a:ext cx="8534400" cy="868362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Le rachis lombaire: coupe sagittale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F701E5-1C0B-4E4C-BF54-2116F8EA5B9A}"/>
              </a:ext>
            </a:extLst>
          </p:cNvPr>
          <p:cNvSpPr txBox="1"/>
          <p:nvPr/>
        </p:nvSpPr>
        <p:spPr>
          <a:xfrm>
            <a:off x="4572000" y="60960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Times New Roman"/>
                <a:cs typeface="Times New Roman"/>
              </a:rPr>
              <a:t>Précis de Rhumatologie- COFER- MASSON-2002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E9C8D6-7D00-4A8E-A97A-969E0FA82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0933" y="1371600"/>
            <a:ext cx="8720667" cy="4494311"/>
          </a:xfrm>
        </p:spPr>
        <p:txBody>
          <a:bodyPr/>
          <a:lstStyle/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Le disque intervertébral: 3 parties </a:t>
            </a:r>
          </a:p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200" b="1" dirty="0">
                <a:latin typeface="Times New Roman"/>
                <a:cs typeface="Times New Roman"/>
                <a:sym typeface="Symbol" pitchFamily="4" charset="2"/>
              </a:rPr>
              <a:t>1) Nucléus </a:t>
            </a:r>
            <a:r>
              <a:rPr lang="fr-FR" sz="2200" b="1" dirty="0" err="1">
                <a:latin typeface="Times New Roman"/>
                <a:cs typeface="Times New Roman"/>
                <a:sym typeface="Symbol" pitchFamily="4" charset="2"/>
              </a:rPr>
              <a:t>polpulus</a:t>
            </a:r>
            <a:r>
              <a:rPr lang="fr-FR" sz="2200" b="1" dirty="0">
                <a:latin typeface="Times New Roman"/>
                <a:cs typeface="Times New Roman"/>
                <a:sym typeface="Symbol" pitchFamily="4" charset="2"/>
              </a:rPr>
              <a:t> </a:t>
            </a:r>
            <a:r>
              <a:rPr lang="fr-FR" sz="2200" dirty="0">
                <a:latin typeface="Times New Roman"/>
                <a:cs typeface="Times New Roman"/>
                <a:sym typeface="Symbol" pitchFamily="4" charset="2"/>
              </a:rPr>
              <a:t>: </a:t>
            </a:r>
          </a:p>
          <a:p>
            <a:pPr marL="1146175" lvl="3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200" dirty="0">
                <a:latin typeface="Times New Roman"/>
                <a:cs typeface="Times New Roman"/>
                <a:sym typeface="Symbol" pitchFamily="4" charset="2"/>
              </a:rPr>
              <a:t>ovoïde, très hydrophile,</a:t>
            </a:r>
          </a:p>
          <a:p>
            <a:pPr marL="1146175" lvl="3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200" dirty="0">
                <a:latin typeface="Times New Roman"/>
                <a:cs typeface="Times New Roman"/>
                <a:sym typeface="Symbol" pitchFamily="4" charset="2"/>
              </a:rPr>
              <a:t>Résiste à la compression</a:t>
            </a:r>
          </a:p>
          <a:p>
            <a:pPr marL="1146175" lvl="3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200" dirty="0">
                <a:latin typeface="Times New Roman"/>
                <a:cs typeface="Times New Roman"/>
                <a:sym typeface="Symbol" pitchFamily="4" charset="2"/>
              </a:rPr>
              <a:t>inextensible mais déformable</a:t>
            </a:r>
          </a:p>
          <a:p>
            <a:pPr marL="682625" lvl="3" indent="0">
              <a:spcBef>
                <a:spcPts val="0"/>
              </a:spcBef>
              <a:buNone/>
              <a:defRPr/>
            </a:pPr>
            <a:endParaRPr lang="fr-FR" sz="2200" dirty="0">
              <a:latin typeface="Times New Roman"/>
              <a:cs typeface="Times New Roman"/>
              <a:sym typeface="Symbol" pitchFamily="4" charset="2"/>
            </a:endParaRP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200" b="1" dirty="0">
                <a:latin typeface="Times New Roman"/>
                <a:cs typeface="Times New Roman"/>
                <a:sym typeface="Symbol" pitchFamily="4" charset="2"/>
              </a:rPr>
              <a:t>2) L’annulus </a:t>
            </a:r>
            <a:r>
              <a:rPr lang="fr-FR" sz="2200" b="1" dirty="0" err="1">
                <a:latin typeface="Times New Roman"/>
                <a:cs typeface="Times New Roman"/>
                <a:sym typeface="Symbol" pitchFamily="4" charset="2"/>
              </a:rPr>
              <a:t>fibrosus</a:t>
            </a:r>
            <a:r>
              <a:rPr lang="fr-FR" sz="2200" b="1" dirty="0">
                <a:latin typeface="Times New Roman"/>
                <a:cs typeface="Times New Roman"/>
                <a:sym typeface="Symbol" pitchFamily="4" charset="2"/>
              </a:rPr>
              <a:t>: </a:t>
            </a:r>
          </a:p>
          <a:p>
            <a:pPr marL="1146175" lvl="3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200" dirty="0">
                <a:latin typeface="Times New Roman"/>
                <a:cs typeface="Times New Roman"/>
                <a:sym typeface="Symbol" pitchFamily="4" charset="2"/>
              </a:rPr>
              <a:t>lames fibreuses entourant le nucléus</a:t>
            </a:r>
          </a:p>
          <a:p>
            <a:pPr marL="682625" lvl="3" indent="0">
              <a:spcBef>
                <a:spcPts val="0"/>
              </a:spcBef>
              <a:buNone/>
              <a:defRPr/>
            </a:pPr>
            <a:endParaRPr lang="fr-FR" sz="2200" dirty="0">
              <a:latin typeface="Times New Roman"/>
              <a:cs typeface="Times New Roman"/>
              <a:sym typeface="Symbol" pitchFamily="4" charset="2"/>
            </a:endParaRP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200" b="1" dirty="0">
                <a:latin typeface="Times New Roman"/>
                <a:cs typeface="Times New Roman"/>
                <a:sym typeface="Symbol" pitchFamily="4" charset="2"/>
              </a:rPr>
              <a:t>3) Les plaques cartilagineuses :</a:t>
            </a:r>
          </a:p>
          <a:p>
            <a:pPr marL="1146175" lvl="3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200" dirty="0">
                <a:latin typeface="Times New Roman"/>
                <a:cs typeface="Times New Roman"/>
                <a:sym typeface="Symbol" pitchFamily="4" charset="2"/>
              </a:rPr>
              <a:t>amarrent les fibres au corps vertébral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60946C-A3B1-4C60-9D85-ABE620C147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31"/>
          <a:stretch/>
        </p:blipFill>
        <p:spPr>
          <a:xfrm>
            <a:off x="5879712" y="1371599"/>
            <a:ext cx="2556000" cy="455047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B04865C-DB3D-4E91-9735-2EBA2A82B78E}"/>
              </a:ext>
            </a:extLst>
          </p:cNvPr>
          <p:cNvCxnSpPr/>
          <p:nvPr/>
        </p:nvCxnSpPr>
        <p:spPr>
          <a:xfrm>
            <a:off x="3563888" y="2276872"/>
            <a:ext cx="3456384" cy="1152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00EEA85-1F67-43CD-B2B1-0CCCE609805E}"/>
              </a:ext>
            </a:extLst>
          </p:cNvPr>
          <p:cNvCxnSpPr/>
          <p:nvPr/>
        </p:nvCxnSpPr>
        <p:spPr>
          <a:xfrm flipV="1">
            <a:off x="3635896" y="3573016"/>
            <a:ext cx="2952328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EDEEA66-9266-45E2-8797-0F0D34A413E2}"/>
              </a:ext>
            </a:extLst>
          </p:cNvPr>
          <p:cNvCxnSpPr>
            <a:cxnSpLocks/>
          </p:cNvCxnSpPr>
          <p:nvPr/>
        </p:nvCxnSpPr>
        <p:spPr>
          <a:xfrm flipV="1">
            <a:off x="4572000" y="3320988"/>
            <a:ext cx="3155992" cy="1692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B7C41A8-BD7A-4021-A8E0-60697BF8C1CF}"/>
              </a:ext>
            </a:extLst>
          </p:cNvPr>
          <p:cNvCxnSpPr>
            <a:cxnSpLocks/>
          </p:cNvCxnSpPr>
          <p:nvPr/>
        </p:nvCxnSpPr>
        <p:spPr>
          <a:xfrm flipV="1">
            <a:off x="4572000" y="3861048"/>
            <a:ext cx="2917520" cy="1152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56A8FB1B-F6B9-4E22-8120-CFCBE5ADA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00" y="5445224"/>
            <a:ext cx="1502751" cy="13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998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72" y="211004"/>
            <a:ext cx="8534400" cy="868362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Le rachis lombaire: répartition des forces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F701E5-1C0B-4E4C-BF54-2116F8EA5B9A}"/>
              </a:ext>
            </a:extLst>
          </p:cNvPr>
          <p:cNvSpPr txBox="1"/>
          <p:nvPr/>
        </p:nvSpPr>
        <p:spPr>
          <a:xfrm>
            <a:off x="4572000" y="6453336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Times New Roman"/>
                <a:cs typeface="Times New Roman"/>
              </a:rPr>
              <a:t>Précis de Rhumatologie- COFER- MASSON-2002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B2F951-FCB1-4701-921D-66132AF5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59" y="922342"/>
            <a:ext cx="4938426" cy="5512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69170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72" y="211004"/>
            <a:ext cx="8534400" cy="868362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Le disque: élément fondamental</a:t>
            </a:r>
            <a:b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</a:br>
            <a:endParaRPr lang="fr-FR" sz="2800" dirty="0">
              <a:latin typeface="Times New Roman" pitchFamily="4" charset="0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E9C8D6-7D00-4A8E-A97A-969E0FA82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0933" y="1371601"/>
            <a:ext cx="8720667" cy="2057400"/>
          </a:xfrm>
        </p:spPr>
        <p:txBody>
          <a:bodyPr/>
          <a:lstStyle/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Stabilité, mobilité, amortisseur</a:t>
            </a:r>
          </a:p>
          <a:p>
            <a:pPr marL="804863" lvl="2" indent="-463550" algn="just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Déformable, compressible,</a:t>
            </a:r>
          </a:p>
          <a:p>
            <a:pPr marL="804863" lvl="2" indent="-463550" algn="just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répartition des forces de compression lesquelles sont majeures en position assise, et encore plus en antéflexion et surtout lors des phases de redressement et des efforts de soulèvement.</a:t>
            </a:r>
          </a:p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324DAF-8C91-434E-AEDA-BD05BCE3C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726590"/>
            <a:ext cx="4397121" cy="19204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BDF620C-ADE1-46A2-A32B-5FAFDBF45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429000"/>
            <a:ext cx="4465707" cy="195088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AD68A89-9643-4FEF-834D-2D9F5BB4497C}"/>
              </a:ext>
            </a:extLst>
          </p:cNvPr>
          <p:cNvSpPr txBox="1"/>
          <p:nvPr/>
        </p:nvSpPr>
        <p:spPr>
          <a:xfrm>
            <a:off x="670719" y="5486399"/>
            <a:ext cx="339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Compression, amortisseur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A2FAF1-FB33-41C0-B12A-5723BBA7BD70}"/>
              </a:ext>
            </a:extLst>
          </p:cNvPr>
          <p:cNvSpPr txBox="1"/>
          <p:nvPr/>
        </p:nvSpPr>
        <p:spPr>
          <a:xfrm>
            <a:off x="5870460" y="421977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Stabilité/mobilité</a:t>
            </a:r>
          </a:p>
        </p:txBody>
      </p:sp>
    </p:spTree>
    <p:extLst>
      <p:ext uri="{BB962C8B-B14F-4D97-AF65-F5344CB8AC3E}">
        <p14:creationId xmlns:p14="http://schemas.microsoft.com/office/powerpoint/2010/main" val="1506331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72" y="211004"/>
            <a:ext cx="8534400" cy="868362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La pression sur le disque L5-S1</a:t>
            </a:r>
            <a:b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</a:br>
            <a:endParaRPr lang="fr-FR" sz="2800" dirty="0">
              <a:latin typeface="Times New Roman" pitchFamily="4" charset="0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E9C8D6-7D00-4A8E-A97A-969E0FA82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0933" y="1371601"/>
            <a:ext cx="8720667" cy="2057400"/>
          </a:xfrm>
        </p:spPr>
        <p:txBody>
          <a:bodyPr/>
          <a:lstStyle/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Surface du disque L5-S1: 15 cm</a:t>
            </a:r>
            <a:r>
              <a:rPr lang="fr-FR" sz="2400" dirty="0">
                <a:latin typeface="Times New Roman"/>
                <a:cs typeface="Times New Roman"/>
                <a:sym typeface="Symbol" pitchFamily="4" charset="2"/>
              </a:rPr>
              <a:t>2</a:t>
            </a:r>
          </a:p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homme de 75 kg </a:t>
            </a:r>
          </a:p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1) en position debout:</a:t>
            </a: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pression sur L5-S1: </a:t>
            </a:r>
            <a:r>
              <a:rPr lang="fr-FR" b="1" dirty="0">
                <a:latin typeface="Times New Roman"/>
                <a:cs typeface="Times New Roman"/>
                <a:sym typeface="Symbol" pitchFamily="4" charset="2"/>
              </a:rPr>
              <a:t>50 kg </a:t>
            </a: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(= 2/3 du poids du corps)</a:t>
            </a:r>
          </a:p>
          <a:p>
            <a:pPr marL="341313" lvl="2" indent="0">
              <a:spcBef>
                <a:spcPts val="0"/>
              </a:spcBef>
              <a:buNone/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2) Avec une charge de 15kg tenue à bout de bras: </a:t>
            </a: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b="1" dirty="0">
                <a:latin typeface="Times New Roman"/>
                <a:cs typeface="Times New Roman"/>
                <a:sym typeface="Symbol" pitchFamily="4" charset="2"/>
              </a:rPr>
              <a:t>pression de 215 kg</a:t>
            </a:r>
          </a:p>
          <a:p>
            <a:pPr marL="341313" lvl="2" indent="0">
              <a:spcBef>
                <a:spcPts val="0"/>
              </a:spcBef>
              <a:buNone/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3) penché en avant : </a:t>
            </a: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pression de </a:t>
            </a:r>
            <a:r>
              <a:rPr lang="fr-FR" b="1" dirty="0">
                <a:latin typeface="Times New Roman"/>
                <a:cs typeface="Times New Roman"/>
                <a:sym typeface="Symbol" pitchFamily="4" charset="2"/>
              </a:rPr>
              <a:t>300kg</a:t>
            </a: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4) penché en avant avec une charge de 15kg: </a:t>
            </a: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b="1" dirty="0">
                <a:latin typeface="Times New Roman"/>
                <a:cs typeface="Times New Roman"/>
                <a:sym typeface="Symbol" pitchFamily="4" charset="2"/>
              </a:rPr>
              <a:t>502 kg sur un ½ disque !!!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5) penché/charge 15kg + effort de soulèvement: </a:t>
            </a: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b="1" dirty="0">
                <a:latin typeface="Times New Roman"/>
                <a:cs typeface="Times New Roman"/>
                <a:sym typeface="Symbol" pitchFamily="4" charset="2"/>
              </a:rPr>
              <a:t>pression x 2 = proche des 900 kg</a:t>
            </a: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A2FAF1-FB33-41C0-B12A-5723BBA7BD70}"/>
              </a:ext>
            </a:extLst>
          </p:cNvPr>
          <p:cNvSpPr txBox="1"/>
          <p:nvPr/>
        </p:nvSpPr>
        <p:spPr>
          <a:xfrm>
            <a:off x="6804248" y="4219779"/>
            <a:ext cx="259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215 kg de pression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325122-814D-46BB-98AD-DCDC63C09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488" y="1371601"/>
            <a:ext cx="1585097" cy="282726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1964A3C-6B90-4289-8B2E-04F94FECA0EB}"/>
              </a:ext>
            </a:extLst>
          </p:cNvPr>
          <p:cNvSpPr/>
          <p:nvPr/>
        </p:nvSpPr>
        <p:spPr>
          <a:xfrm>
            <a:off x="7956376" y="2400301"/>
            <a:ext cx="216024" cy="2366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FF74475-FC92-4F71-AE37-5EF0B0C93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891524"/>
            <a:ext cx="2257050" cy="98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008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72" y="211004"/>
            <a:ext cx="8534400" cy="868362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La pression sur le disque L5-S1: </a:t>
            </a:r>
            <a:b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</a:br>
            <a: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intérêt de l’enseignement des bonnes postures</a:t>
            </a:r>
            <a:b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</a:br>
            <a:endParaRPr lang="fr-FR" sz="2800" dirty="0">
              <a:latin typeface="Times New Roman" pitchFamily="4" charset="0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E9C8D6-7D00-4A8E-A97A-969E0FA82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0933" y="1371601"/>
            <a:ext cx="8720667" cy="473223"/>
          </a:xfrm>
        </p:spPr>
        <p:txBody>
          <a:bodyPr/>
          <a:lstStyle/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homme de 75 kg </a:t>
            </a:r>
          </a:p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28CEA8-8E22-419A-BD47-B84A841AC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5" y="1952426"/>
            <a:ext cx="2001734" cy="36368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816071-AF27-4006-9050-1D8D8DA40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852568"/>
            <a:ext cx="1985415" cy="363665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63F5B47-ECD9-4791-B839-BC7032E2B0BC}"/>
              </a:ext>
            </a:extLst>
          </p:cNvPr>
          <p:cNvSpPr txBox="1"/>
          <p:nvPr/>
        </p:nvSpPr>
        <p:spPr>
          <a:xfrm>
            <a:off x="286072" y="5589240"/>
            <a:ext cx="426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penché en avant avec une charge de 15kg: </a:t>
            </a:r>
          </a:p>
          <a:p>
            <a:pPr marL="0" lvl="1">
              <a:spcBef>
                <a:spcPts val="0"/>
              </a:spcBef>
              <a:defRPr/>
            </a:pPr>
            <a:r>
              <a:rPr lang="fr-FR" b="1" dirty="0">
                <a:latin typeface="Times New Roman"/>
                <a:cs typeface="Times New Roman"/>
                <a:sym typeface="Symbol" pitchFamily="4" charset="2"/>
              </a:rPr>
              <a:t>502 kg sur ½ disque = </a:t>
            </a:r>
            <a:r>
              <a:rPr lang="fr-FR" sz="2000" b="1" dirty="0">
                <a:latin typeface="Times New Roman"/>
                <a:cs typeface="Times New Roman"/>
                <a:sym typeface="Symbol" pitchFamily="4" charset="2"/>
              </a:rPr>
              <a:t>67 kg/cm2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096FA8-8B5D-4DE7-A1B2-11284F676B0F}"/>
              </a:ext>
            </a:extLst>
          </p:cNvPr>
          <p:cNvSpPr txBox="1"/>
          <p:nvPr/>
        </p:nvSpPr>
        <p:spPr>
          <a:xfrm>
            <a:off x="4590730" y="5511693"/>
            <a:ext cx="43112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defRPr/>
            </a:pPr>
            <a:r>
              <a:rPr lang="fr-FR" b="1" dirty="0">
                <a:latin typeface="Times New Roman"/>
                <a:cs typeface="Times New Roman"/>
                <a:sym typeface="Symbol" pitchFamily="4" charset="2"/>
              </a:rPr>
              <a:t>même situation avec une posture correcte: 210 kg sur 1 disque = </a:t>
            </a:r>
            <a:r>
              <a:rPr lang="fr-FR" sz="2000" b="1" dirty="0">
                <a:latin typeface="Times New Roman"/>
                <a:cs typeface="Times New Roman"/>
                <a:sym typeface="Symbol" pitchFamily="4" charset="2"/>
              </a:rPr>
              <a:t>14 kg/cm2 </a:t>
            </a:r>
          </a:p>
          <a:p>
            <a:pPr marL="0" lvl="1">
              <a:spcBef>
                <a:spcPts val="0"/>
              </a:spcBef>
              <a:defRPr/>
            </a:pPr>
            <a:r>
              <a:rPr lang="fr-FR" sz="2000" b="1" dirty="0">
                <a:latin typeface="Times New Roman"/>
                <a:cs typeface="Times New Roman"/>
                <a:sym typeface="Symbol" pitchFamily="4" charset="2"/>
              </a:rPr>
              <a:t>soit 5 x moins !!!!</a:t>
            </a:r>
          </a:p>
        </p:txBody>
      </p:sp>
    </p:spTree>
    <p:extLst>
      <p:ext uri="{BB962C8B-B14F-4D97-AF65-F5344CB8AC3E}">
        <p14:creationId xmlns:p14="http://schemas.microsoft.com/office/powerpoint/2010/main" val="14898525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72" y="211004"/>
            <a:ext cx="8534400" cy="868362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Les pathologies</a:t>
            </a:r>
            <a:b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</a:br>
            <a:endParaRPr lang="fr-FR" sz="2800" dirty="0">
              <a:latin typeface="Times New Roman" pitchFamily="4" charset="0"/>
              <a:ea typeface="Times New Roman" pitchFamily="4" charset="0"/>
              <a:cs typeface="Times New Roman" pitchFamily="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E9C8D6-7D00-4A8E-A97A-969E0FA82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0933" y="1371600"/>
            <a:ext cx="8720667" cy="4433663"/>
          </a:xfrm>
        </p:spPr>
        <p:txBody>
          <a:bodyPr/>
          <a:lstStyle/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dirty="0">
                <a:latin typeface="Times New Roman"/>
                <a:cs typeface="Times New Roman"/>
                <a:sym typeface="Symbol" pitchFamily="4" charset="2"/>
              </a:rPr>
              <a:t>La dégénérescence structurale du disques: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200" dirty="0">
                <a:latin typeface="Times New Roman"/>
                <a:cs typeface="Times New Roman"/>
                <a:sym typeface="Symbol" pitchFamily="4" charset="2"/>
              </a:rPr>
              <a:t>Diminution de l’épaisseur par déshydratation du nucléus</a:t>
            </a: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200" dirty="0">
                <a:latin typeface="Times New Roman"/>
                <a:cs typeface="Times New Roman"/>
                <a:sym typeface="Symbol" pitchFamily="4" charset="2"/>
              </a:rPr>
              <a:t>Perte progressive de la fonction d’amortisseur</a:t>
            </a: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200" dirty="0">
                <a:latin typeface="Times New Roman"/>
                <a:cs typeface="Times New Roman"/>
                <a:sym typeface="Symbol" pitchFamily="4" charset="2"/>
              </a:rPr>
              <a:t>Douleur en particulier lors des mouvements de flexion-redressement</a:t>
            </a: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endParaRPr lang="fr-FR" sz="2400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400" dirty="0">
                <a:latin typeface="Times New Roman"/>
                <a:cs typeface="Times New Roman"/>
                <a:sym typeface="Symbol" pitchFamily="4" charset="2"/>
              </a:rPr>
              <a:t>La hernie discale</a:t>
            </a: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200" dirty="0">
                <a:latin typeface="Times New Roman"/>
                <a:cs typeface="Times New Roman"/>
                <a:sym typeface="Symbol" pitchFamily="4" charset="2"/>
              </a:rPr>
              <a:t>Engagement irréductible d’un fragment du nucléus dans la fissure de l’anneau: elle est le plus souvent postéro-latérale ou médiale.</a:t>
            </a:r>
          </a:p>
          <a:p>
            <a:pPr marL="1146175" lvl="3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200" dirty="0">
                <a:latin typeface="Times New Roman"/>
                <a:cs typeface="Times New Roman"/>
                <a:sym typeface="Symbol" pitchFamily="4" charset="2"/>
              </a:rPr>
              <a:t>Existe différents type d’HD</a:t>
            </a:r>
          </a:p>
          <a:p>
            <a:pPr marL="1146175" lvl="3" indent="-463550">
              <a:spcBef>
                <a:spcPts val="0"/>
              </a:spcBef>
              <a:buBlip>
                <a:blip r:embed="rId2"/>
              </a:buBlip>
              <a:defRPr/>
            </a:pPr>
            <a:r>
              <a:rPr lang="fr-FR" sz="2200" dirty="0">
                <a:latin typeface="Times New Roman"/>
                <a:cs typeface="Times New Roman"/>
                <a:sym typeface="Symbol" pitchFamily="4" charset="2"/>
              </a:rPr>
              <a:t>Existe différents positionnements de l’HD.</a:t>
            </a:r>
          </a:p>
          <a:p>
            <a:pPr marL="463550" lvl="1" indent="-463550">
              <a:spcBef>
                <a:spcPts val="0"/>
              </a:spcBef>
              <a:buBlip>
                <a:blip r:embed="rId2"/>
              </a:buBlip>
              <a:defRPr/>
            </a:pPr>
            <a:endParaRPr lang="fr-FR" sz="2400" dirty="0">
              <a:latin typeface="Times New Roman"/>
              <a:cs typeface="Times New Roman"/>
              <a:sym typeface="Symbol" pitchFamily="4" charset="2"/>
            </a:endParaRPr>
          </a:p>
          <a:p>
            <a:pPr marL="804863" lvl="2" indent="-463550">
              <a:spcBef>
                <a:spcPts val="0"/>
              </a:spcBef>
              <a:buBlip>
                <a:blip r:embed="rId2"/>
              </a:buBlip>
              <a:defRPr/>
            </a:pPr>
            <a:endParaRPr lang="fr-FR" sz="2200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  <a:p>
            <a:pPr marL="463550" lvl="1" indent="-463550">
              <a:spcBef>
                <a:spcPts val="0"/>
              </a:spcBef>
              <a:buFontTx/>
              <a:buBlip>
                <a:blip r:embed="rId2"/>
              </a:buBlip>
              <a:defRPr/>
            </a:pPr>
            <a:endParaRPr lang="fr-FR" dirty="0">
              <a:latin typeface="Times New Roman"/>
              <a:cs typeface="Times New Roman"/>
              <a:sym typeface="Symbol" pitchFamily="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81693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72" y="211004"/>
            <a:ext cx="8534400" cy="868362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Times New Roman" pitchFamily="4" charset="0"/>
                <a:ea typeface="Times New Roman" pitchFamily="4" charset="0"/>
                <a:cs typeface="Times New Roman" pitchFamily="4" charset="0"/>
              </a:rPr>
              <a:t>Les différents types d’hernies discales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F701E5-1C0B-4E4C-BF54-2116F8EA5B9A}"/>
              </a:ext>
            </a:extLst>
          </p:cNvPr>
          <p:cNvSpPr txBox="1"/>
          <p:nvPr/>
        </p:nvSpPr>
        <p:spPr>
          <a:xfrm>
            <a:off x="4572000" y="6453336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Times New Roman"/>
                <a:cs typeface="Times New Roman"/>
              </a:rPr>
              <a:t>Précis de Rhumatologie- COFER- MASSON-2002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3479E7-843B-40C1-A6D7-C668BCFCB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79366"/>
            <a:ext cx="6608893" cy="5012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692318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ncri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ncrier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3364</TotalTime>
  <Words>464</Words>
  <Application>Microsoft Office PowerPoint</Application>
  <PresentationFormat>Affichage à l'écran (4:3)</PresentationFormat>
  <Paragraphs>93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Bank Gothic</vt:lpstr>
      <vt:lpstr>Calibri</vt:lpstr>
      <vt:lpstr>Goudy Old Style</vt:lpstr>
      <vt:lpstr>Impact</vt:lpstr>
      <vt:lpstr>Rockwell</vt:lpstr>
      <vt:lpstr>Times New Roman</vt:lpstr>
      <vt:lpstr>Encrier</vt:lpstr>
      <vt:lpstr>le disque intervertébral de la physiologie à la physiopathologie </vt:lpstr>
      <vt:lpstr>Le rachis lombaire: coupe sagittale</vt:lpstr>
      <vt:lpstr>Le rachis lombaire: coupe sagittale</vt:lpstr>
      <vt:lpstr>Le rachis lombaire: répartition des forces </vt:lpstr>
      <vt:lpstr>Le disque: élément fondamental </vt:lpstr>
      <vt:lpstr>La pression sur le disque L5-S1 </vt:lpstr>
      <vt:lpstr>La pression sur le disque L5-S1:  intérêt de l’enseignement des bonnes postures </vt:lpstr>
      <vt:lpstr>Les pathologies </vt:lpstr>
      <vt:lpstr>Les différents types d’hernies discales</vt:lpstr>
      <vt:lpstr>Hernies discales: localisation</vt:lpstr>
      <vt:lpstr>Traitements </vt:lpstr>
      <vt:lpstr>CONCLUSION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Lombalgie et lombo-sciatique:  pourquoi ça fait mal ?</dc:title>
  <dc:creator>ET DA</dc:creator>
  <cp:lastModifiedBy>etienne dahan</cp:lastModifiedBy>
  <cp:revision>422</cp:revision>
  <dcterms:created xsi:type="dcterms:W3CDTF">2020-09-23T11:18:32Z</dcterms:created>
  <dcterms:modified xsi:type="dcterms:W3CDTF">2021-03-22T21:59:31Z</dcterms:modified>
</cp:coreProperties>
</file>