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7"/>
  </p:notesMasterIdLst>
  <p:sldIdLst>
    <p:sldId id="256" r:id="rId2"/>
    <p:sldId id="257" r:id="rId3"/>
    <p:sldId id="259" r:id="rId4"/>
    <p:sldId id="258" r:id="rId5"/>
    <p:sldId id="260" r:id="rId6"/>
    <p:sldId id="261" r:id="rId7"/>
    <p:sldId id="273" r:id="rId8"/>
    <p:sldId id="274" r:id="rId9"/>
    <p:sldId id="262" r:id="rId10"/>
    <p:sldId id="265" r:id="rId11"/>
    <p:sldId id="266" r:id="rId12"/>
    <p:sldId id="267" r:id="rId13"/>
    <p:sldId id="268" r:id="rId14"/>
    <p:sldId id="275" r:id="rId15"/>
    <p:sldId id="269" r:id="rId16"/>
    <p:sldId id="270" r:id="rId17"/>
    <p:sldId id="271" r:id="rId18"/>
    <p:sldId id="276" r:id="rId19"/>
    <p:sldId id="272" r:id="rId20"/>
    <p:sldId id="278" r:id="rId21"/>
    <p:sldId id="279" r:id="rId22"/>
    <p:sldId id="280" r:id="rId23"/>
    <p:sldId id="281" r:id="rId24"/>
    <p:sldId id="282" r:id="rId25"/>
    <p:sldId id="284" r:id="rId26"/>
    <p:sldId id="285" r:id="rId27"/>
    <p:sldId id="286" r:id="rId28"/>
    <p:sldId id="287" r:id="rId29"/>
    <p:sldId id="290" r:id="rId30"/>
    <p:sldId id="291" r:id="rId31"/>
    <p:sldId id="288" r:id="rId32"/>
    <p:sldId id="277" r:id="rId33"/>
    <p:sldId id="264" r:id="rId34"/>
    <p:sldId id="289" r:id="rId35"/>
    <p:sldId id="293" r:id="rId36"/>
    <p:sldId id="263" r:id="rId37"/>
    <p:sldId id="283" r:id="rId38"/>
    <p:sldId id="294" r:id="rId39"/>
    <p:sldId id="295" r:id="rId40"/>
    <p:sldId id="292" r:id="rId41"/>
    <p:sldId id="308"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59" r:id="rId91"/>
    <p:sldId id="360" r:id="rId92"/>
    <p:sldId id="361" r:id="rId93"/>
    <p:sldId id="345" r:id="rId94"/>
    <p:sldId id="346" r:id="rId95"/>
    <p:sldId id="347" r:id="rId96"/>
    <p:sldId id="348" r:id="rId97"/>
    <p:sldId id="349" r:id="rId98"/>
    <p:sldId id="362" r:id="rId99"/>
    <p:sldId id="350" r:id="rId100"/>
    <p:sldId id="363" r:id="rId101"/>
    <p:sldId id="364" r:id="rId102"/>
    <p:sldId id="365" r:id="rId103"/>
    <p:sldId id="366" r:id="rId104"/>
    <p:sldId id="367" r:id="rId105"/>
    <p:sldId id="368" r:id="rId106"/>
    <p:sldId id="369" r:id="rId107"/>
    <p:sldId id="370" r:id="rId108"/>
    <p:sldId id="371" r:id="rId109"/>
    <p:sldId id="374" r:id="rId110"/>
    <p:sldId id="375" r:id="rId111"/>
    <p:sldId id="376" r:id="rId112"/>
    <p:sldId id="377" r:id="rId113"/>
    <p:sldId id="378" r:id="rId114"/>
    <p:sldId id="379" r:id="rId115"/>
    <p:sldId id="380" r:id="rId116"/>
    <p:sldId id="381" r:id="rId117"/>
    <p:sldId id="383" r:id="rId118"/>
    <p:sldId id="382" r:id="rId119"/>
    <p:sldId id="384" r:id="rId120"/>
    <p:sldId id="385" r:id="rId121"/>
    <p:sldId id="386" r:id="rId122"/>
    <p:sldId id="389" r:id="rId123"/>
    <p:sldId id="390" r:id="rId124"/>
    <p:sldId id="388" r:id="rId125"/>
    <p:sldId id="351" r:id="rId126"/>
    <p:sldId id="352" r:id="rId127"/>
    <p:sldId id="353" r:id="rId128"/>
    <p:sldId id="354" r:id="rId129"/>
    <p:sldId id="355" r:id="rId130"/>
    <p:sldId id="372" r:id="rId131"/>
    <p:sldId id="357" r:id="rId132"/>
    <p:sldId id="358" r:id="rId133"/>
    <p:sldId id="356" r:id="rId134"/>
    <p:sldId id="373" r:id="rId135"/>
    <p:sldId id="391" r:id="rId136"/>
    <p:sldId id="392" r:id="rId137"/>
    <p:sldId id="393" r:id="rId138"/>
    <p:sldId id="394" r:id="rId139"/>
    <p:sldId id="395" r:id="rId140"/>
    <p:sldId id="396" r:id="rId141"/>
    <p:sldId id="397" r:id="rId142"/>
    <p:sldId id="398" r:id="rId143"/>
    <p:sldId id="399" r:id="rId144"/>
    <p:sldId id="400" r:id="rId145"/>
    <p:sldId id="401" r:id="rId14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5" autoAdjust="0"/>
    <p:restoredTop sz="74375" autoAdjust="0"/>
  </p:normalViewPr>
  <p:slideViewPr>
    <p:cSldViewPr snapToGrid="0">
      <p:cViewPr varScale="1">
        <p:scale>
          <a:sx n="86" d="100"/>
          <a:sy n="86" d="100"/>
        </p:scale>
        <p:origin x="74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presProps" Target="presProps.xml"/><Relationship Id="rId15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2F8E69-3277-45C4-88B0-81DC2A7159C3}" type="datetimeFigureOut">
              <a:rPr lang="fr-FR" smtClean="0"/>
              <a:t>14/06/2020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F558D2-BF39-4B9D-B9E0-255C7A804FC9}" type="slidenum">
              <a:rPr lang="fr-FR" smtClean="0"/>
              <a:t>‹N°›</a:t>
            </a:fld>
            <a:endParaRPr lang="fr-FR"/>
          </a:p>
        </p:txBody>
      </p:sp>
    </p:spTree>
    <p:extLst>
      <p:ext uri="{BB962C8B-B14F-4D97-AF65-F5344CB8AC3E}">
        <p14:creationId xmlns:p14="http://schemas.microsoft.com/office/powerpoint/2010/main" val="3116699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3F558D2-BF39-4B9D-B9E0-255C7A804FC9}" type="slidenum">
              <a:rPr lang="fr-FR" smtClean="0"/>
              <a:t>10</a:t>
            </a:fld>
            <a:endParaRPr lang="fr-FR"/>
          </a:p>
        </p:txBody>
      </p:sp>
    </p:spTree>
    <p:extLst>
      <p:ext uri="{BB962C8B-B14F-4D97-AF65-F5344CB8AC3E}">
        <p14:creationId xmlns:p14="http://schemas.microsoft.com/office/powerpoint/2010/main" val="105137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3F558D2-BF39-4B9D-B9E0-255C7A804FC9}" type="slidenum">
              <a:rPr lang="fr-FR" smtClean="0"/>
              <a:t>95</a:t>
            </a:fld>
            <a:endParaRPr lang="fr-FR"/>
          </a:p>
        </p:txBody>
      </p:sp>
    </p:spTree>
    <p:extLst>
      <p:ext uri="{BB962C8B-B14F-4D97-AF65-F5344CB8AC3E}">
        <p14:creationId xmlns:p14="http://schemas.microsoft.com/office/powerpoint/2010/main" val="3080359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3F558D2-BF39-4B9D-B9E0-255C7A804FC9}" type="slidenum">
              <a:rPr lang="fr-FR" smtClean="0"/>
              <a:t>99</a:t>
            </a:fld>
            <a:endParaRPr lang="fr-FR"/>
          </a:p>
        </p:txBody>
      </p:sp>
    </p:spTree>
    <p:extLst>
      <p:ext uri="{BB962C8B-B14F-4D97-AF65-F5344CB8AC3E}">
        <p14:creationId xmlns:p14="http://schemas.microsoft.com/office/powerpoint/2010/main" val="96058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3F558D2-BF39-4B9D-B9E0-255C7A804FC9}" type="slidenum">
              <a:rPr lang="fr-FR" smtClean="0"/>
              <a:t>101</a:t>
            </a:fld>
            <a:endParaRPr lang="fr-FR"/>
          </a:p>
        </p:txBody>
      </p:sp>
    </p:spTree>
    <p:extLst>
      <p:ext uri="{BB962C8B-B14F-4D97-AF65-F5344CB8AC3E}">
        <p14:creationId xmlns:p14="http://schemas.microsoft.com/office/powerpoint/2010/main" val="1052399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3F558D2-BF39-4B9D-B9E0-255C7A804FC9}" type="slidenum">
              <a:rPr lang="fr-FR" smtClean="0"/>
              <a:t>105</a:t>
            </a:fld>
            <a:endParaRPr lang="fr-FR"/>
          </a:p>
        </p:txBody>
      </p:sp>
    </p:spTree>
    <p:extLst>
      <p:ext uri="{BB962C8B-B14F-4D97-AF65-F5344CB8AC3E}">
        <p14:creationId xmlns:p14="http://schemas.microsoft.com/office/powerpoint/2010/main" val="1926032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3F558D2-BF39-4B9D-B9E0-255C7A804FC9}" type="slidenum">
              <a:rPr lang="fr-FR" smtClean="0"/>
              <a:t>131</a:t>
            </a:fld>
            <a:endParaRPr lang="fr-FR"/>
          </a:p>
        </p:txBody>
      </p:sp>
    </p:spTree>
    <p:extLst>
      <p:ext uri="{BB962C8B-B14F-4D97-AF65-F5344CB8AC3E}">
        <p14:creationId xmlns:p14="http://schemas.microsoft.com/office/powerpoint/2010/main" val="1311609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3F558D2-BF39-4B9D-B9E0-255C7A804FC9}" type="slidenum">
              <a:rPr lang="fr-FR" smtClean="0"/>
              <a:t>132</a:t>
            </a:fld>
            <a:endParaRPr lang="fr-FR"/>
          </a:p>
        </p:txBody>
      </p:sp>
    </p:spTree>
    <p:extLst>
      <p:ext uri="{BB962C8B-B14F-4D97-AF65-F5344CB8AC3E}">
        <p14:creationId xmlns:p14="http://schemas.microsoft.com/office/powerpoint/2010/main" val="3815792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60E4C67-02E8-48B4-8754-B183E30064A8}" type="slidenum">
              <a:rPr lang="fr-FR" smtClean="0"/>
              <a:t>21</a:t>
            </a:fld>
            <a:endParaRPr lang="fr-FR"/>
          </a:p>
        </p:txBody>
      </p:sp>
    </p:spTree>
    <p:extLst>
      <p:ext uri="{BB962C8B-B14F-4D97-AF65-F5344CB8AC3E}">
        <p14:creationId xmlns:p14="http://schemas.microsoft.com/office/powerpoint/2010/main" val="1464704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60E4C67-02E8-48B4-8754-B183E30064A8}" type="slidenum">
              <a:rPr lang="fr-FR" smtClean="0"/>
              <a:t>23</a:t>
            </a:fld>
            <a:endParaRPr lang="fr-FR"/>
          </a:p>
        </p:txBody>
      </p:sp>
    </p:spTree>
    <p:extLst>
      <p:ext uri="{BB962C8B-B14F-4D97-AF65-F5344CB8AC3E}">
        <p14:creationId xmlns:p14="http://schemas.microsoft.com/office/powerpoint/2010/main" val="3361940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60E4C67-02E8-48B4-8754-B183E30064A8}" type="slidenum">
              <a:rPr lang="fr-FR" smtClean="0"/>
              <a:t>29</a:t>
            </a:fld>
            <a:endParaRPr lang="fr-FR"/>
          </a:p>
        </p:txBody>
      </p:sp>
    </p:spTree>
    <p:extLst>
      <p:ext uri="{BB962C8B-B14F-4D97-AF65-F5344CB8AC3E}">
        <p14:creationId xmlns:p14="http://schemas.microsoft.com/office/powerpoint/2010/main" val="634503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3F558D2-BF39-4B9D-B9E0-255C7A804FC9}" type="slidenum">
              <a:rPr lang="fr-FR" smtClean="0"/>
              <a:t>33</a:t>
            </a:fld>
            <a:endParaRPr lang="fr-FR"/>
          </a:p>
        </p:txBody>
      </p:sp>
    </p:spTree>
    <p:extLst>
      <p:ext uri="{BB962C8B-B14F-4D97-AF65-F5344CB8AC3E}">
        <p14:creationId xmlns:p14="http://schemas.microsoft.com/office/powerpoint/2010/main" val="2448011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3F558D2-BF39-4B9D-B9E0-255C7A804FC9}" type="slidenum">
              <a:rPr lang="fr-FR" smtClean="0"/>
              <a:t>70</a:t>
            </a:fld>
            <a:endParaRPr lang="fr-FR"/>
          </a:p>
        </p:txBody>
      </p:sp>
    </p:spTree>
    <p:extLst>
      <p:ext uri="{BB962C8B-B14F-4D97-AF65-F5344CB8AC3E}">
        <p14:creationId xmlns:p14="http://schemas.microsoft.com/office/powerpoint/2010/main" val="1483478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3F558D2-BF39-4B9D-B9E0-255C7A804FC9}" type="slidenum">
              <a:rPr lang="fr-FR" smtClean="0"/>
              <a:t>77</a:t>
            </a:fld>
            <a:endParaRPr lang="fr-FR"/>
          </a:p>
        </p:txBody>
      </p:sp>
    </p:spTree>
    <p:extLst>
      <p:ext uri="{BB962C8B-B14F-4D97-AF65-F5344CB8AC3E}">
        <p14:creationId xmlns:p14="http://schemas.microsoft.com/office/powerpoint/2010/main" val="127766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3F558D2-BF39-4B9D-B9E0-255C7A804FC9}" type="slidenum">
              <a:rPr lang="fr-FR" smtClean="0"/>
              <a:t>78</a:t>
            </a:fld>
            <a:endParaRPr lang="fr-FR"/>
          </a:p>
        </p:txBody>
      </p:sp>
    </p:spTree>
    <p:extLst>
      <p:ext uri="{BB962C8B-B14F-4D97-AF65-F5344CB8AC3E}">
        <p14:creationId xmlns:p14="http://schemas.microsoft.com/office/powerpoint/2010/main" val="2544734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3F558D2-BF39-4B9D-B9E0-255C7A804FC9}" type="slidenum">
              <a:rPr lang="fr-FR" smtClean="0"/>
              <a:t>80</a:t>
            </a:fld>
            <a:endParaRPr lang="fr-FR"/>
          </a:p>
        </p:txBody>
      </p:sp>
    </p:spTree>
    <p:extLst>
      <p:ext uri="{BB962C8B-B14F-4D97-AF65-F5344CB8AC3E}">
        <p14:creationId xmlns:p14="http://schemas.microsoft.com/office/powerpoint/2010/main" val="3619799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178E516A-D68C-49D6-B88C-966F25E709CC}" type="datetimeFigureOut">
              <a:rPr lang="fr-FR" smtClean="0"/>
              <a:t>14/06/2020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4502991-1485-462C-A172-CAF8B64FF3D3}" type="slidenum">
              <a:rPr lang="fr-FR" smtClean="0"/>
              <a:t>‹N°›</a:t>
            </a:fld>
            <a:endParaRPr lang="fr-FR"/>
          </a:p>
        </p:txBody>
      </p:sp>
    </p:spTree>
    <p:extLst>
      <p:ext uri="{BB962C8B-B14F-4D97-AF65-F5344CB8AC3E}">
        <p14:creationId xmlns:p14="http://schemas.microsoft.com/office/powerpoint/2010/main" val="2152071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78E516A-D68C-49D6-B88C-966F25E709CC}" type="datetimeFigureOut">
              <a:rPr lang="fr-FR" smtClean="0"/>
              <a:t>14/06/2020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4502991-1485-462C-A172-CAF8B64FF3D3}" type="slidenum">
              <a:rPr lang="fr-FR" smtClean="0"/>
              <a:t>‹N°›</a:t>
            </a:fld>
            <a:endParaRPr lang="fr-FR"/>
          </a:p>
        </p:txBody>
      </p:sp>
    </p:spTree>
    <p:extLst>
      <p:ext uri="{BB962C8B-B14F-4D97-AF65-F5344CB8AC3E}">
        <p14:creationId xmlns:p14="http://schemas.microsoft.com/office/powerpoint/2010/main" val="1571666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78E516A-D68C-49D6-B88C-966F25E709CC}" type="datetimeFigureOut">
              <a:rPr lang="fr-FR" smtClean="0"/>
              <a:t>14/06/2020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4502991-1485-462C-A172-CAF8B64FF3D3}" type="slidenum">
              <a:rPr lang="fr-FR" smtClean="0"/>
              <a:t>‹N°›</a:t>
            </a:fld>
            <a:endParaRPr lang="fr-FR"/>
          </a:p>
        </p:txBody>
      </p:sp>
    </p:spTree>
    <p:extLst>
      <p:ext uri="{BB962C8B-B14F-4D97-AF65-F5344CB8AC3E}">
        <p14:creationId xmlns:p14="http://schemas.microsoft.com/office/powerpoint/2010/main" val="708049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78E516A-D68C-49D6-B88C-966F25E709CC}" type="datetimeFigureOut">
              <a:rPr lang="fr-FR" smtClean="0"/>
              <a:t>14/06/2020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4502991-1485-462C-A172-CAF8B64FF3D3}" type="slidenum">
              <a:rPr lang="fr-FR" smtClean="0"/>
              <a:t>‹N°›</a:t>
            </a:fld>
            <a:endParaRPr lang="fr-FR"/>
          </a:p>
        </p:txBody>
      </p:sp>
    </p:spTree>
    <p:extLst>
      <p:ext uri="{BB962C8B-B14F-4D97-AF65-F5344CB8AC3E}">
        <p14:creationId xmlns:p14="http://schemas.microsoft.com/office/powerpoint/2010/main" val="3183038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178E516A-D68C-49D6-B88C-966F25E709CC}" type="datetimeFigureOut">
              <a:rPr lang="fr-FR" smtClean="0"/>
              <a:t>14/06/2020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4502991-1485-462C-A172-CAF8B64FF3D3}" type="slidenum">
              <a:rPr lang="fr-FR" smtClean="0"/>
              <a:t>‹N°›</a:t>
            </a:fld>
            <a:endParaRPr lang="fr-FR"/>
          </a:p>
        </p:txBody>
      </p:sp>
    </p:spTree>
    <p:extLst>
      <p:ext uri="{BB962C8B-B14F-4D97-AF65-F5344CB8AC3E}">
        <p14:creationId xmlns:p14="http://schemas.microsoft.com/office/powerpoint/2010/main" val="1942414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178E516A-D68C-49D6-B88C-966F25E709CC}" type="datetimeFigureOut">
              <a:rPr lang="fr-FR" smtClean="0"/>
              <a:t>14/06/2020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4502991-1485-462C-A172-CAF8B64FF3D3}" type="slidenum">
              <a:rPr lang="fr-FR" smtClean="0"/>
              <a:t>‹N°›</a:t>
            </a:fld>
            <a:endParaRPr lang="fr-FR"/>
          </a:p>
        </p:txBody>
      </p:sp>
    </p:spTree>
    <p:extLst>
      <p:ext uri="{BB962C8B-B14F-4D97-AF65-F5344CB8AC3E}">
        <p14:creationId xmlns:p14="http://schemas.microsoft.com/office/powerpoint/2010/main" val="2032754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178E516A-D68C-49D6-B88C-966F25E709CC}" type="datetimeFigureOut">
              <a:rPr lang="fr-FR" smtClean="0"/>
              <a:t>14/06/2020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F4502991-1485-462C-A172-CAF8B64FF3D3}" type="slidenum">
              <a:rPr lang="fr-FR" smtClean="0"/>
              <a:t>‹N°›</a:t>
            </a:fld>
            <a:endParaRPr lang="fr-FR"/>
          </a:p>
        </p:txBody>
      </p:sp>
    </p:spTree>
    <p:extLst>
      <p:ext uri="{BB962C8B-B14F-4D97-AF65-F5344CB8AC3E}">
        <p14:creationId xmlns:p14="http://schemas.microsoft.com/office/powerpoint/2010/main" val="768845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178E516A-D68C-49D6-B88C-966F25E709CC}" type="datetimeFigureOut">
              <a:rPr lang="fr-FR" smtClean="0"/>
              <a:t>14/06/2020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F4502991-1485-462C-A172-CAF8B64FF3D3}" type="slidenum">
              <a:rPr lang="fr-FR" smtClean="0"/>
              <a:t>‹N°›</a:t>
            </a:fld>
            <a:endParaRPr lang="fr-FR"/>
          </a:p>
        </p:txBody>
      </p:sp>
    </p:spTree>
    <p:extLst>
      <p:ext uri="{BB962C8B-B14F-4D97-AF65-F5344CB8AC3E}">
        <p14:creationId xmlns:p14="http://schemas.microsoft.com/office/powerpoint/2010/main" val="1956844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78E516A-D68C-49D6-B88C-966F25E709CC}" type="datetimeFigureOut">
              <a:rPr lang="fr-FR" smtClean="0"/>
              <a:t>14/06/2020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F4502991-1485-462C-A172-CAF8B64FF3D3}" type="slidenum">
              <a:rPr lang="fr-FR" smtClean="0"/>
              <a:t>‹N°›</a:t>
            </a:fld>
            <a:endParaRPr lang="fr-FR"/>
          </a:p>
        </p:txBody>
      </p:sp>
    </p:spTree>
    <p:extLst>
      <p:ext uri="{BB962C8B-B14F-4D97-AF65-F5344CB8AC3E}">
        <p14:creationId xmlns:p14="http://schemas.microsoft.com/office/powerpoint/2010/main" val="3900834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178E516A-D68C-49D6-B88C-966F25E709CC}" type="datetimeFigureOut">
              <a:rPr lang="fr-FR" smtClean="0"/>
              <a:t>14/06/2020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4502991-1485-462C-A172-CAF8B64FF3D3}" type="slidenum">
              <a:rPr lang="fr-FR" smtClean="0"/>
              <a:t>‹N°›</a:t>
            </a:fld>
            <a:endParaRPr lang="fr-FR"/>
          </a:p>
        </p:txBody>
      </p:sp>
    </p:spTree>
    <p:extLst>
      <p:ext uri="{BB962C8B-B14F-4D97-AF65-F5344CB8AC3E}">
        <p14:creationId xmlns:p14="http://schemas.microsoft.com/office/powerpoint/2010/main" val="1075753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178E516A-D68C-49D6-B88C-966F25E709CC}" type="datetimeFigureOut">
              <a:rPr lang="fr-FR" smtClean="0"/>
              <a:t>14/06/2020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4502991-1485-462C-A172-CAF8B64FF3D3}" type="slidenum">
              <a:rPr lang="fr-FR" smtClean="0"/>
              <a:t>‹N°›</a:t>
            </a:fld>
            <a:endParaRPr lang="fr-FR"/>
          </a:p>
        </p:txBody>
      </p:sp>
    </p:spTree>
    <p:extLst>
      <p:ext uri="{BB962C8B-B14F-4D97-AF65-F5344CB8AC3E}">
        <p14:creationId xmlns:p14="http://schemas.microsoft.com/office/powerpoint/2010/main" val="1942502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8E516A-D68C-49D6-B88C-966F25E709CC}" type="datetimeFigureOut">
              <a:rPr lang="fr-FR" smtClean="0"/>
              <a:t>14/06/2020</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502991-1485-462C-A172-CAF8B64FF3D3}" type="slidenum">
              <a:rPr lang="fr-FR" smtClean="0"/>
              <a:t>‹N°›</a:t>
            </a:fld>
            <a:endParaRPr lang="fr-FR"/>
          </a:p>
        </p:txBody>
      </p:sp>
    </p:spTree>
    <p:extLst>
      <p:ext uri="{BB962C8B-B14F-4D97-AF65-F5344CB8AC3E}">
        <p14:creationId xmlns:p14="http://schemas.microsoft.com/office/powerpoint/2010/main" val="3718643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37.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news.doctissimo.fr/Sante/En-2015-le-cancer-du-poumon-tuera-autant-de-femmes-que-le-cancer-du-sein-39618"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fr.wikipedia.org/wiki/Cancer" TargetMode="External"/><Relationship Id="rId7" Type="http://schemas.openxmlformats.org/officeDocument/2006/relationships/hyperlink" Target="https://fr.wikipedia.org/wiki/Femm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fr.wikipedia.org/wiki/Sein" TargetMode="External"/><Relationship Id="rId5" Type="http://schemas.openxmlformats.org/officeDocument/2006/relationships/hyperlink" Target="https://fr.wikipedia.org/wiki/Allaitement#Dispositif_de_lactation" TargetMode="External"/><Relationship Id="rId4" Type="http://schemas.openxmlformats.org/officeDocument/2006/relationships/hyperlink" Target="https://fr.wikipedia.org/wiki/S%C3%A9cr%C3%A9tion"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www.e-cancer.fr/Patients-et-proches/Les-cancers/Cancer-du-sein/Diagnostic/Biopsie-percutanee"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s://fr.wikipedia.org/wiki/Gonadolib%C3%A9rine"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r>
              <a:rPr lang="fr-FR" altLang="fr-FR" sz="3600" dirty="0" smtClean="0">
                <a:latin typeface="Arial" panose="020B0604020202020204" pitchFamily="34" charset="0"/>
                <a:cs typeface="Arial" panose="020B0604020202020204" pitchFamily="34" charset="0"/>
              </a:rPr>
              <a:t>Gynécologue – Obstétricien au CHU de Strasbourg</a:t>
            </a:r>
          </a:p>
        </p:txBody>
      </p:sp>
      <p:sp>
        <p:nvSpPr>
          <p:cNvPr id="3" name="Sous-titre 2"/>
          <p:cNvSpPr>
            <a:spLocks noGrp="1"/>
          </p:cNvSpPr>
          <p:nvPr>
            <p:ph type="subTitle" idx="1"/>
          </p:nvPr>
        </p:nvSpPr>
        <p:spPr>
          <a:xfrm>
            <a:off x="1524000" y="795647"/>
            <a:ext cx="9144000" cy="4462153"/>
          </a:xfrm>
        </p:spPr>
        <p:txBody>
          <a:bodyPr>
            <a:normAutofit/>
          </a:bodyPr>
          <a:lstStyle/>
          <a:p>
            <a:r>
              <a:rPr lang="fr-FR" altLang="fr-FR" sz="3600" dirty="0" smtClean="0">
                <a:latin typeface="Arial" panose="020B0604020202020204" pitchFamily="34" charset="0"/>
                <a:cs typeface="Arial" panose="020B0604020202020204" pitchFamily="34" charset="0"/>
              </a:rPr>
              <a:t>Docteur Michel GERHART</a:t>
            </a:r>
            <a:br>
              <a:rPr lang="fr-FR" altLang="fr-FR" sz="3600" dirty="0" smtClean="0">
                <a:latin typeface="Arial" panose="020B0604020202020204" pitchFamily="34" charset="0"/>
                <a:cs typeface="Arial" panose="020B0604020202020204" pitchFamily="34" charset="0"/>
              </a:rPr>
            </a:br>
            <a:r>
              <a:rPr lang="fr-FR" altLang="fr-FR" sz="3600" dirty="0" smtClean="0">
                <a:latin typeface="Arial" panose="020B0604020202020204" pitchFamily="34" charset="0"/>
                <a:cs typeface="Arial" panose="020B0604020202020204" pitchFamily="34" charset="0"/>
              </a:rPr>
              <a:t/>
            </a:r>
            <a:br>
              <a:rPr lang="fr-FR" altLang="fr-FR" sz="3600" dirty="0" smtClean="0">
                <a:latin typeface="Arial" panose="020B0604020202020204" pitchFamily="34" charset="0"/>
                <a:cs typeface="Arial" panose="020B0604020202020204" pitchFamily="34" charset="0"/>
              </a:rPr>
            </a:br>
            <a:endParaRPr lang="fr-FR"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59345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457199"/>
          </a:xfrm>
        </p:spPr>
        <p:txBody>
          <a:bodyPr>
            <a:normAutofit fontScale="90000"/>
          </a:bodyPr>
          <a:lstStyle/>
          <a:p>
            <a:r>
              <a:rPr lang="fr-FR" dirty="0" smtClean="0"/>
              <a:t>                      </a:t>
            </a:r>
            <a:r>
              <a:rPr lang="fr-FR" sz="2800" dirty="0" smtClean="0"/>
              <a:t>Epanchement pleural</a:t>
            </a:r>
            <a:endParaRPr lang="fr-FR" sz="2800" dirty="0"/>
          </a:p>
        </p:txBody>
      </p:sp>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11188" y="914400"/>
            <a:ext cx="6656294" cy="5499847"/>
          </a:xfrm>
        </p:spPr>
      </p:pic>
    </p:spTree>
    <p:extLst>
      <p:ext uri="{BB962C8B-B14F-4D97-AF65-F5344CB8AC3E}">
        <p14:creationId xmlns:p14="http://schemas.microsoft.com/office/powerpoint/2010/main" val="274084658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487679"/>
          </a:xfrm>
        </p:spPr>
        <p:txBody>
          <a:bodyPr>
            <a:normAutofit fontScale="90000"/>
          </a:bodyPr>
          <a:lstStyle/>
          <a:p>
            <a:r>
              <a:rPr lang="fr-FR" dirty="0" smtClean="0"/>
              <a:t>                             </a:t>
            </a:r>
            <a:r>
              <a:rPr lang="fr-FR" sz="3100" dirty="0" smtClean="0"/>
              <a:t>Echographie mammaire</a:t>
            </a:r>
            <a:endParaRPr lang="fr-FR" sz="3100" dirty="0"/>
          </a:p>
        </p:txBody>
      </p:sp>
      <p:pic>
        <p:nvPicPr>
          <p:cNvPr id="1026" name="Picture 2" descr="Échographie mammaire montrant le nodule ayant fait l'objet de la biopsie (flèche blanche). À proximité, il existe une formation anéchogène avec une paroi échogène régulière (tête de flèche noir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26920" y="1478280"/>
            <a:ext cx="6720839" cy="537971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70560" y="716280"/>
            <a:ext cx="8473440" cy="646331"/>
          </a:xfrm>
          <a:prstGeom prst="rect">
            <a:avLst/>
          </a:prstGeom>
        </p:spPr>
        <p:txBody>
          <a:bodyPr wrap="square">
            <a:spAutoFit/>
          </a:bodyPr>
          <a:lstStyle/>
          <a:p>
            <a:r>
              <a:rPr lang="fr-FR" dirty="0" smtClean="0">
                <a:solidFill>
                  <a:srgbClr val="111111"/>
                </a:solidFill>
                <a:latin typeface="Roboto"/>
              </a:rPr>
              <a:t>Nodule </a:t>
            </a:r>
            <a:r>
              <a:rPr lang="fr-FR" dirty="0">
                <a:solidFill>
                  <a:srgbClr val="111111"/>
                </a:solidFill>
                <a:latin typeface="Roboto"/>
              </a:rPr>
              <a:t>ayant fait l'objet de la biopsie (flèche blanche). À proximité, il existe une formation </a:t>
            </a:r>
            <a:r>
              <a:rPr lang="fr-FR" dirty="0" err="1">
                <a:solidFill>
                  <a:srgbClr val="111111"/>
                </a:solidFill>
                <a:latin typeface="Roboto"/>
              </a:rPr>
              <a:t>anéchogène</a:t>
            </a:r>
            <a:r>
              <a:rPr lang="fr-FR" dirty="0">
                <a:solidFill>
                  <a:srgbClr val="111111"/>
                </a:solidFill>
                <a:latin typeface="Roboto"/>
              </a:rPr>
              <a:t> avec une paroi échogène régulière (tête de flèche noire)</a:t>
            </a:r>
            <a:endParaRPr lang="fr-FR" b="0" i="0" dirty="0">
              <a:solidFill>
                <a:srgbClr val="111111"/>
              </a:solidFill>
              <a:effectLst/>
              <a:latin typeface="Roboto"/>
            </a:endParaRPr>
          </a:p>
        </p:txBody>
      </p:sp>
    </p:spTree>
    <p:extLst>
      <p:ext uri="{BB962C8B-B14F-4D97-AF65-F5344CB8AC3E}">
        <p14:creationId xmlns:p14="http://schemas.microsoft.com/office/powerpoint/2010/main" val="204093803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761999"/>
          </a:xfrm>
        </p:spPr>
        <p:txBody>
          <a:bodyPr/>
          <a:lstStyle/>
          <a:p>
            <a:r>
              <a:rPr lang="fr-FR" dirty="0" smtClean="0"/>
              <a:t>                   Echographie </a:t>
            </a:r>
            <a:r>
              <a:rPr lang="fr-FR" dirty="0"/>
              <a:t>mammaire</a:t>
            </a:r>
          </a:p>
        </p:txBody>
      </p:sp>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27020" y="1021080"/>
            <a:ext cx="6537960" cy="5836920"/>
          </a:xfrm>
        </p:spPr>
      </p:pic>
    </p:spTree>
    <p:extLst>
      <p:ext uri="{BB962C8B-B14F-4D97-AF65-F5344CB8AC3E}">
        <p14:creationId xmlns:p14="http://schemas.microsoft.com/office/powerpoint/2010/main" val="411774095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716279"/>
          </a:xfrm>
        </p:spPr>
        <p:txBody>
          <a:bodyPr/>
          <a:lstStyle/>
          <a:p>
            <a:r>
              <a:rPr lang="fr-FR" dirty="0" smtClean="0"/>
              <a:t>                          Echocardiographie</a:t>
            </a:r>
            <a:endParaRPr lang="fr-FR"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61360" y="1066800"/>
            <a:ext cx="6614159" cy="4876800"/>
          </a:xfrm>
        </p:spPr>
      </p:pic>
    </p:spTree>
    <p:extLst>
      <p:ext uri="{BB962C8B-B14F-4D97-AF65-F5344CB8AC3E}">
        <p14:creationId xmlns:p14="http://schemas.microsoft.com/office/powerpoint/2010/main" val="37831117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990599"/>
          </a:xfrm>
        </p:spPr>
        <p:txBody>
          <a:bodyPr/>
          <a:lstStyle/>
          <a:p>
            <a:r>
              <a:rPr lang="fr-FR" dirty="0" smtClean="0"/>
              <a:t>                             Echo-Doppler</a:t>
            </a:r>
            <a:endParaRPr lang="fr-FR"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71800" y="1295400"/>
            <a:ext cx="6690360" cy="4450080"/>
          </a:xfrm>
        </p:spPr>
      </p:pic>
    </p:spTree>
    <p:extLst>
      <p:ext uri="{BB962C8B-B14F-4D97-AF65-F5344CB8AC3E}">
        <p14:creationId xmlns:p14="http://schemas.microsoft.com/office/powerpoint/2010/main" val="77497105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761999"/>
          </a:xfrm>
        </p:spPr>
        <p:txBody>
          <a:bodyPr/>
          <a:lstStyle/>
          <a:p>
            <a:r>
              <a:rPr lang="fr-FR" dirty="0" smtClean="0"/>
              <a:t>                              IRM mammaire</a:t>
            </a:r>
            <a:endParaRPr lang="fr-FR"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2600" y="762000"/>
            <a:ext cx="9418320" cy="5974080"/>
          </a:xfrm>
        </p:spPr>
      </p:pic>
    </p:spTree>
    <p:extLst>
      <p:ext uri="{BB962C8B-B14F-4D97-AF65-F5344CB8AC3E}">
        <p14:creationId xmlns:p14="http://schemas.microsoft.com/office/powerpoint/2010/main" val="156294780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899159"/>
          </a:xfrm>
        </p:spPr>
        <p:txBody>
          <a:bodyPr/>
          <a:lstStyle/>
          <a:p>
            <a:r>
              <a:rPr lang="fr-FR" dirty="0" smtClean="0"/>
              <a:t>              IRM: carcinome canalaire infiltrant</a:t>
            </a:r>
            <a:endParaRPr lang="fr-FR" dirty="0"/>
          </a:p>
        </p:txBody>
      </p:sp>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58240" y="746760"/>
            <a:ext cx="10317479" cy="6111240"/>
          </a:xfrm>
        </p:spPr>
      </p:pic>
    </p:spTree>
    <p:extLst>
      <p:ext uri="{BB962C8B-B14F-4D97-AF65-F5344CB8AC3E}">
        <p14:creationId xmlns:p14="http://schemas.microsoft.com/office/powerpoint/2010/main" val="242493303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777239"/>
          </a:xfrm>
        </p:spPr>
        <p:txBody>
          <a:bodyPr/>
          <a:lstStyle/>
          <a:p>
            <a:r>
              <a:rPr lang="fr-FR" dirty="0" smtClean="0"/>
              <a:t>                    IRM : très petit cancer</a:t>
            </a:r>
            <a:endParaRPr lang="fr-FR"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4840" y="1280160"/>
            <a:ext cx="10728960" cy="4648200"/>
          </a:xfrm>
        </p:spPr>
      </p:pic>
    </p:spTree>
    <p:extLst>
      <p:ext uri="{BB962C8B-B14F-4D97-AF65-F5344CB8AC3E}">
        <p14:creationId xmlns:p14="http://schemas.microsoft.com/office/powerpoint/2010/main" val="91106181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609599"/>
          </a:xfrm>
        </p:spPr>
        <p:txBody>
          <a:bodyPr>
            <a:normAutofit fontScale="90000"/>
          </a:bodyPr>
          <a:lstStyle/>
          <a:p>
            <a:r>
              <a:rPr lang="fr-FR" dirty="0" smtClean="0"/>
              <a:t>                                 </a:t>
            </a:r>
            <a:r>
              <a:rPr lang="fr-FR" sz="2800" dirty="0" smtClean="0"/>
              <a:t>Otoscopie</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975360"/>
            <a:ext cx="7025639" cy="4343400"/>
          </a:xfr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5638" y="914400"/>
            <a:ext cx="4815841" cy="4465320"/>
          </a:xfrm>
          <a:prstGeom prst="rect">
            <a:avLst/>
          </a:prstGeom>
        </p:spPr>
      </p:pic>
    </p:spTree>
    <p:extLst>
      <p:ext uri="{BB962C8B-B14F-4D97-AF65-F5344CB8AC3E}">
        <p14:creationId xmlns:p14="http://schemas.microsoft.com/office/powerpoint/2010/main" val="113435389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472439"/>
          </a:xfrm>
        </p:spPr>
        <p:txBody>
          <a:bodyPr>
            <a:normAutofit fontScale="90000"/>
          </a:bodyPr>
          <a:lstStyle/>
          <a:p>
            <a:r>
              <a:rPr lang="fr-FR" sz="2800" dirty="0" smtClean="0"/>
              <a:t>                                                     Rhinoscopie</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255" y="1276191"/>
            <a:ext cx="5640705" cy="4562475"/>
          </a:xfr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5960" y="472440"/>
            <a:ext cx="6294120" cy="6035040"/>
          </a:xfrm>
          <a:prstGeom prst="rect">
            <a:avLst/>
          </a:prstGeom>
        </p:spPr>
      </p:pic>
    </p:spTree>
    <p:extLst>
      <p:ext uri="{BB962C8B-B14F-4D97-AF65-F5344CB8AC3E}">
        <p14:creationId xmlns:p14="http://schemas.microsoft.com/office/powerpoint/2010/main" val="142267103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635619"/>
          </a:xfrm>
        </p:spPr>
        <p:txBody>
          <a:bodyPr>
            <a:normAutofit fontScale="90000"/>
          </a:bodyPr>
          <a:lstStyle/>
          <a:p>
            <a:r>
              <a:rPr lang="fr-FR" dirty="0" smtClean="0"/>
              <a:t>                                </a:t>
            </a:r>
            <a:r>
              <a:rPr lang="fr-FR" sz="2800" dirty="0" smtClean="0"/>
              <a:t>Laryngoscopie    </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2390" y="557561"/>
            <a:ext cx="9322420" cy="5977053"/>
          </a:xfrm>
        </p:spPr>
      </p:pic>
    </p:spTree>
    <p:extLst>
      <p:ext uri="{BB962C8B-B14F-4D97-AF65-F5344CB8AC3E}">
        <p14:creationId xmlns:p14="http://schemas.microsoft.com/office/powerpoint/2010/main" val="7691262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605117"/>
          </a:xfrm>
        </p:spPr>
        <p:txBody>
          <a:bodyPr>
            <a:normAutofit fontScale="90000"/>
          </a:bodyPr>
          <a:lstStyle/>
          <a:p>
            <a:r>
              <a:rPr lang="fr-FR" dirty="0" smtClean="0"/>
              <a:t>                                </a:t>
            </a:r>
            <a:r>
              <a:rPr lang="fr-FR" sz="2800" dirty="0" smtClean="0"/>
              <a:t>Cardiomégalie</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49071" y="699247"/>
            <a:ext cx="5432611" cy="6064624"/>
          </a:xfrm>
        </p:spPr>
      </p:pic>
    </p:spTree>
    <p:extLst>
      <p:ext uri="{BB962C8B-B14F-4D97-AF65-F5344CB8AC3E}">
        <p14:creationId xmlns:p14="http://schemas.microsoft.com/office/powerpoint/2010/main" val="152261048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657921"/>
          </a:xfrm>
        </p:spPr>
        <p:txBody>
          <a:bodyPr>
            <a:normAutofit/>
          </a:bodyPr>
          <a:lstStyle/>
          <a:p>
            <a:r>
              <a:rPr lang="fr-FR" sz="2800" dirty="0" smtClean="0"/>
              <a:t>                                                    Laryngoscopie</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21620" y="1115122"/>
            <a:ext cx="5887843" cy="4460487"/>
          </a:xfrm>
        </p:spPr>
      </p:pic>
    </p:spTree>
    <p:extLst>
      <p:ext uri="{BB962C8B-B14F-4D97-AF65-F5344CB8AC3E}">
        <p14:creationId xmlns:p14="http://schemas.microsoft.com/office/powerpoint/2010/main" val="198299130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624467"/>
          </a:xfrm>
        </p:spPr>
        <p:txBody>
          <a:bodyPr>
            <a:normAutofit fontScale="90000"/>
          </a:bodyPr>
          <a:lstStyle/>
          <a:p>
            <a:r>
              <a:rPr lang="fr-FR" dirty="0" smtClean="0"/>
              <a:t>                                 </a:t>
            </a:r>
            <a:r>
              <a:rPr lang="fr-FR" sz="2800" dirty="0" smtClean="0"/>
              <a:t>Bronchoscopie</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3932" y="624468"/>
            <a:ext cx="8564136" cy="5999356"/>
          </a:xfrm>
        </p:spPr>
      </p:pic>
    </p:spTree>
    <p:extLst>
      <p:ext uri="{BB962C8B-B14F-4D97-AF65-F5344CB8AC3E}">
        <p14:creationId xmlns:p14="http://schemas.microsoft.com/office/powerpoint/2010/main" val="96081977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680223"/>
          </a:xfrm>
        </p:spPr>
        <p:txBody>
          <a:bodyPr>
            <a:normAutofit/>
          </a:bodyPr>
          <a:lstStyle/>
          <a:p>
            <a:r>
              <a:rPr lang="fr-FR" sz="2800" dirty="0" smtClean="0"/>
              <a:t>                                                   Bronchoscopie</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05829" y="602165"/>
            <a:ext cx="9980341" cy="5910147"/>
          </a:xfrm>
        </p:spPr>
      </p:pic>
    </p:spTree>
    <p:extLst>
      <p:ext uri="{BB962C8B-B14F-4D97-AF65-F5344CB8AC3E}">
        <p14:creationId xmlns:p14="http://schemas.microsoft.com/office/powerpoint/2010/main" val="39093003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535258"/>
          </a:xfrm>
        </p:spPr>
        <p:txBody>
          <a:bodyPr>
            <a:normAutofit fontScale="90000"/>
          </a:bodyPr>
          <a:lstStyle/>
          <a:p>
            <a:r>
              <a:rPr lang="fr-FR" dirty="0" smtClean="0"/>
              <a:t>                         </a:t>
            </a:r>
            <a:r>
              <a:rPr lang="fr-FR" sz="2800" dirty="0" smtClean="0"/>
              <a:t>Oesogastroduodénoscopie</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3112" y="535259"/>
            <a:ext cx="8854068" cy="6021658"/>
          </a:xfrm>
        </p:spPr>
      </p:pic>
    </p:spTree>
    <p:extLst>
      <p:ext uri="{BB962C8B-B14F-4D97-AF65-F5344CB8AC3E}">
        <p14:creationId xmlns:p14="http://schemas.microsoft.com/office/powerpoint/2010/main" val="411748320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613316"/>
          </a:xfrm>
        </p:spPr>
        <p:txBody>
          <a:bodyPr>
            <a:normAutofit/>
          </a:bodyPr>
          <a:lstStyle/>
          <a:p>
            <a:r>
              <a:rPr lang="fr-FR" sz="2800" dirty="0" smtClean="0"/>
              <a:t>                                           Oesogastroduodénoscopie</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5122" y="735980"/>
            <a:ext cx="9712712" cy="5440983"/>
          </a:xfrm>
        </p:spPr>
      </p:pic>
    </p:spTree>
    <p:extLst>
      <p:ext uri="{BB962C8B-B14F-4D97-AF65-F5344CB8AC3E}">
        <p14:creationId xmlns:p14="http://schemas.microsoft.com/office/powerpoint/2010/main" val="210142606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512955"/>
          </a:xfrm>
        </p:spPr>
        <p:txBody>
          <a:bodyPr>
            <a:normAutofit/>
          </a:bodyPr>
          <a:lstStyle/>
          <a:p>
            <a:r>
              <a:rPr lang="fr-FR" sz="2800" dirty="0" smtClean="0"/>
              <a:t>                                          Oesogastroduodénoscopie</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8146" y="680225"/>
            <a:ext cx="9832899" cy="6010507"/>
          </a:xfrm>
        </p:spPr>
      </p:pic>
    </p:spTree>
    <p:extLst>
      <p:ext uri="{BB962C8B-B14F-4D97-AF65-F5344CB8AC3E}">
        <p14:creationId xmlns:p14="http://schemas.microsoft.com/office/powerpoint/2010/main" val="168164085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680223"/>
          </a:xfrm>
        </p:spPr>
        <p:txBody>
          <a:bodyPr>
            <a:normAutofit/>
          </a:bodyPr>
          <a:lstStyle/>
          <a:p>
            <a:r>
              <a:rPr lang="fr-FR" sz="2800" dirty="0" smtClean="0"/>
              <a:t>                                                     Rectoscopie</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29161" y="892098"/>
            <a:ext cx="8229600" cy="5274525"/>
          </a:xfrm>
        </p:spPr>
      </p:pic>
    </p:spTree>
    <p:extLst>
      <p:ext uri="{BB962C8B-B14F-4D97-AF65-F5344CB8AC3E}">
        <p14:creationId xmlns:p14="http://schemas.microsoft.com/office/powerpoint/2010/main" val="151598594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591014"/>
          </a:xfrm>
        </p:spPr>
        <p:txBody>
          <a:bodyPr/>
          <a:lstStyle/>
          <a:p>
            <a:r>
              <a:rPr lang="fr-FR" sz="2800" dirty="0" smtClean="0">
                <a:solidFill>
                  <a:prstClr val="black"/>
                </a:solidFill>
              </a:rPr>
              <a:t>                                                     Rectoscopie</a:t>
            </a:r>
            <a:endParaRPr lang="fr-FR"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20467" y="1237786"/>
            <a:ext cx="4351066" cy="4025589"/>
          </a:xfrm>
        </p:spPr>
      </p:pic>
    </p:spTree>
    <p:extLst>
      <p:ext uri="{BB962C8B-B14F-4D97-AF65-F5344CB8AC3E}">
        <p14:creationId xmlns:p14="http://schemas.microsoft.com/office/powerpoint/2010/main" val="144924204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802887"/>
          </a:xfrm>
        </p:spPr>
        <p:txBody>
          <a:bodyPr/>
          <a:lstStyle/>
          <a:p>
            <a:r>
              <a:rPr lang="fr-FR" sz="2800" dirty="0" smtClean="0">
                <a:solidFill>
                  <a:prstClr val="black"/>
                </a:solidFill>
              </a:rPr>
              <a:t>                                                         Rectoscopie</a:t>
            </a:r>
            <a:endParaRPr lang="fr-FR"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91776" y="1326995"/>
            <a:ext cx="5196468" cy="4694663"/>
          </a:xfrm>
        </p:spPr>
      </p:pic>
    </p:spTree>
    <p:extLst>
      <p:ext uri="{BB962C8B-B14F-4D97-AF65-F5344CB8AC3E}">
        <p14:creationId xmlns:p14="http://schemas.microsoft.com/office/powerpoint/2010/main" val="413030058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490653"/>
          </a:xfrm>
        </p:spPr>
        <p:txBody>
          <a:bodyPr>
            <a:normAutofit fontScale="90000"/>
          </a:bodyPr>
          <a:lstStyle/>
          <a:p>
            <a:r>
              <a:rPr lang="fr-FR" dirty="0" smtClean="0"/>
              <a:t>                               Coloscopie</a:t>
            </a:r>
            <a:endParaRPr lang="fr-FR" dirty="0"/>
          </a:p>
        </p:txBody>
      </p:sp>
      <p:pic>
        <p:nvPicPr>
          <p:cNvPr id="5" name="Espace réservé du conten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591015" y="680224"/>
            <a:ext cx="10437541" cy="595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4130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645458"/>
          </a:xfrm>
        </p:spPr>
        <p:txBody>
          <a:bodyPr>
            <a:normAutofit fontScale="90000"/>
          </a:bodyPr>
          <a:lstStyle/>
          <a:p>
            <a:r>
              <a:rPr lang="fr-FR" dirty="0" smtClean="0"/>
              <a:t>                          </a:t>
            </a:r>
            <a:r>
              <a:rPr lang="fr-FR" sz="2800" dirty="0" smtClean="0"/>
              <a:t>Ganglions médiastin</a:t>
            </a:r>
            <a:r>
              <a:rPr lang="fr-FR" sz="2800" dirty="0"/>
              <a:t>a</a:t>
            </a:r>
            <a:r>
              <a:rPr lang="fr-FR" sz="2800" dirty="0" smtClean="0"/>
              <a:t>ux</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5282" y="766482"/>
            <a:ext cx="7207624" cy="5957047"/>
          </a:xfrm>
        </p:spPr>
      </p:pic>
    </p:spTree>
    <p:extLst>
      <p:ext uri="{BB962C8B-B14F-4D97-AF65-F5344CB8AC3E}">
        <p14:creationId xmlns:p14="http://schemas.microsoft.com/office/powerpoint/2010/main" val="379892301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501804"/>
          </a:xfrm>
        </p:spPr>
        <p:txBody>
          <a:bodyPr>
            <a:normAutofit/>
          </a:bodyPr>
          <a:lstStyle/>
          <a:p>
            <a:r>
              <a:rPr lang="fr-FR" sz="2800" dirty="0" smtClean="0">
                <a:solidFill>
                  <a:prstClr val="black"/>
                </a:solidFill>
              </a:rPr>
              <a:t>                                                      Coloscopie</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8439" y="501806"/>
            <a:ext cx="8709102" cy="6356194"/>
          </a:xfrm>
        </p:spPr>
      </p:pic>
    </p:spTree>
    <p:extLst>
      <p:ext uri="{BB962C8B-B14F-4D97-AF65-F5344CB8AC3E}">
        <p14:creationId xmlns:p14="http://schemas.microsoft.com/office/powerpoint/2010/main" val="419698529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479501"/>
          </a:xfrm>
        </p:spPr>
        <p:txBody>
          <a:bodyPr/>
          <a:lstStyle/>
          <a:p>
            <a:r>
              <a:rPr lang="fr-FR" sz="2800" dirty="0" smtClean="0">
                <a:solidFill>
                  <a:prstClr val="black"/>
                </a:solidFill>
              </a:rPr>
              <a:t>                                 Coloscopie: petit cancer colique</a:t>
            </a:r>
            <a:endParaRPr lang="fr-FR"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41033" y="479502"/>
            <a:ext cx="7906215" cy="5697461"/>
          </a:xfrm>
        </p:spPr>
      </p:pic>
    </p:spTree>
    <p:extLst>
      <p:ext uri="{BB962C8B-B14F-4D97-AF65-F5344CB8AC3E}">
        <p14:creationId xmlns:p14="http://schemas.microsoft.com/office/powerpoint/2010/main" val="302393536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546409"/>
          </a:xfrm>
        </p:spPr>
        <p:txBody>
          <a:bodyPr/>
          <a:lstStyle/>
          <a:p>
            <a:r>
              <a:rPr lang="fr-FR" sz="2800" dirty="0" smtClean="0">
                <a:solidFill>
                  <a:prstClr val="black"/>
                </a:solidFill>
              </a:rPr>
              <a:t>                                                     Cystoscopie</a:t>
            </a:r>
            <a:endParaRPr lang="fr-FR"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4693" y="758282"/>
            <a:ext cx="9288966" cy="5218771"/>
          </a:xfrm>
        </p:spPr>
      </p:pic>
    </p:spTree>
    <p:extLst>
      <p:ext uri="{BB962C8B-B14F-4D97-AF65-F5344CB8AC3E}">
        <p14:creationId xmlns:p14="http://schemas.microsoft.com/office/powerpoint/2010/main" val="317796326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591014"/>
          </a:xfrm>
        </p:spPr>
        <p:txBody>
          <a:bodyPr/>
          <a:lstStyle/>
          <a:p>
            <a:r>
              <a:rPr lang="fr-FR" sz="2800" dirty="0" smtClean="0">
                <a:solidFill>
                  <a:prstClr val="black"/>
                </a:solidFill>
              </a:rPr>
              <a:t>                                                       Cystoscopie</a:t>
            </a:r>
            <a:endParaRPr lang="fr-FR"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1907" y="1048214"/>
            <a:ext cx="8248185" cy="4638908"/>
          </a:xfrm>
        </p:spPr>
      </p:pic>
    </p:spTree>
    <p:extLst>
      <p:ext uri="{BB962C8B-B14F-4D97-AF65-F5344CB8AC3E}">
        <p14:creationId xmlns:p14="http://schemas.microsoft.com/office/powerpoint/2010/main" val="103551336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0"/>
            <a:ext cx="10515600" cy="579863"/>
          </a:xfrm>
        </p:spPr>
        <p:txBody>
          <a:bodyPr/>
          <a:lstStyle/>
          <a:p>
            <a:r>
              <a:rPr lang="fr-FR" sz="2800" dirty="0" smtClean="0">
                <a:solidFill>
                  <a:prstClr val="black"/>
                </a:solidFill>
              </a:rPr>
              <a:t>                                                     Cystoscopie</a:t>
            </a:r>
            <a:endParaRPr lang="fr-FR"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1689" y="992459"/>
            <a:ext cx="6791092" cy="5229921"/>
          </a:xfrm>
        </p:spPr>
      </p:pic>
    </p:spTree>
    <p:extLst>
      <p:ext uri="{BB962C8B-B14F-4D97-AF65-F5344CB8AC3E}">
        <p14:creationId xmlns:p14="http://schemas.microsoft.com/office/powerpoint/2010/main" val="209323386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701039"/>
          </a:xfrm>
        </p:spPr>
        <p:txBody>
          <a:bodyPr/>
          <a:lstStyle/>
          <a:p>
            <a:r>
              <a:rPr lang="fr-FR" dirty="0" smtClean="0"/>
              <a:t>                               </a:t>
            </a:r>
            <a:r>
              <a:rPr lang="fr-FR" sz="2800" dirty="0" smtClean="0"/>
              <a:t>Hystéroscopie</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1560" y="1112520"/>
            <a:ext cx="9372600" cy="5196840"/>
          </a:xfrm>
        </p:spPr>
      </p:pic>
    </p:spTree>
    <p:extLst>
      <p:ext uri="{BB962C8B-B14F-4D97-AF65-F5344CB8AC3E}">
        <p14:creationId xmlns:p14="http://schemas.microsoft.com/office/powerpoint/2010/main" val="397592143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594359"/>
          </a:xfrm>
        </p:spPr>
        <p:txBody>
          <a:bodyPr>
            <a:normAutofit/>
          </a:bodyPr>
          <a:lstStyle/>
          <a:p>
            <a:r>
              <a:rPr lang="fr-FR" sz="2800" dirty="0" smtClean="0"/>
              <a:t>                                                  Hystéroscopie</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35480" y="594360"/>
            <a:ext cx="8092441" cy="6263640"/>
          </a:xfrm>
        </p:spPr>
      </p:pic>
    </p:spTree>
    <p:extLst>
      <p:ext uri="{BB962C8B-B14F-4D97-AF65-F5344CB8AC3E}">
        <p14:creationId xmlns:p14="http://schemas.microsoft.com/office/powerpoint/2010/main" val="25369170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746759"/>
          </a:xfrm>
        </p:spPr>
        <p:txBody>
          <a:bodyPr/>
          <a:lstStyle/>
          <a:p>
            <a:r>
              <a:rPr lang="fr-FR" dirty="0" smtClean="0"/>
              <a:t>                               </a:t>
            </a:r>
            <a:r>
              <a:rPr lang="fr-FR" sz="2800" dirty="0" smtClean="0"/>
              <a:t>Hystéroscopie</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44040" y="746760"/>
            <a:ext cx="8778239" cy="6111240"/>
          </a:xfrm>
        </p:spPr>
      </p:pic>
    </p:spTree>
    <p:extLst>
      <p:ext uri="{BB962C8B-B14F-4D97-AF65-F5344CB8AC3E}">
        <p14:creationId xmlns:p14="http://schemas.microsoft.com/office/powerpoint/2010/main" val="283325409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731519"/>
          </a:xfrm>
        </p:spPr>
        <p:txBody>
          <a:bodyPr>
            <a:normAutofit/>
          </a:bodyPr>
          <a:lstStyle/>
          <a:p>
            <a:r>
              <a:rPr lang="fr-FR" sz="2800" dirty="0" smtClean="0"/>
              <a:t>                                                    Hystéroscopie</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68040" y="1203960"/>
            <a:ext cx="5516879" cy="4892040"/>
          </a:xfrm>
        </p:spPr>
      </p:pic>
    </p:spTree>
    <p:extLst>
      <p:ext uri="{BB962C8B-B14F-4D97-AF65-F5344CB8AC3E}">
        <p14:creationId xmlns:p14="http://schemas.microsoft.com/office/powerpoint/2010/main" val="335483727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746759"/>
          </a:xfrm>
        </p:spPr>
        <p:txBody>
          <a:bodyPr>
            <a:normAutofit/>
          </a:bodyPr>
          <a:lstStyle/>
          <a:p>
            <a:r>
              <a:rPr lang="fr-FR" sz="2800" dirty="0" smtClean="0"/>
              <a:t>                                                    Hystéroscopie</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60320" y="746760"/>
            <a:ext cx="7376160" cy="6111240"/>
          </a:xfrm>
        </p:spPr>
      </p:pic>
    </p:spTree>
    <p:extLst>
      <p:ext uri="{BB962C8B-B14F-4D97-AF65-F5344CB8AC3E}">
        <p14:creationId xmlns:p14="http://schemas.microsoft.com/office/powerpoint/2010/main" val="5295471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537881"/>
          </a:xfrm>
        </p:spPr>
        <p:txBody>
          <a:bodyPr>
            <a:normAutofit fontScale="90000"/>
          </a:bodyPr>
          <a:lstStyle/>
          <a:p>
            <a:r>
              <a:rPr lang="fr-FR" dirty="0" smtClean="0"/>
              <a:t>                      </a:t>
            </a:r>
            <a:r>
              <a:rPr lang="fr-FR" sz="2800" dirty="0" smtClean="0"/>
              <a:t>Image de calcification artérielle</a:t>
            </a:r>
            <a:endParaRPr lang="fr-FR" sz="2800"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29753" y="537882"/>
            <a:ext cx="5970494" cy="6320118"/>
          </a:xfrm>
        </p:spPr>
      </p:pic>
    </p:spTree>
    <p:extLst>
      <p:ext uri="{BB962C8B-B14F-4D97-AF65-F5344CB8AC3E}">
        <p14:creationId xmlns:p14="http://schemas.microsoft.com/office/powerpoint/2010/main" val="422436600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1051559"/>
          </a:xfrm>
        </p:spPr>
        <p:txBody>
          <a:bodyPr/>
          <a:lstStyle/>
          <a:p>
            <a:r>
              <a:rPr lang="fr-FR" dirty="0" smtClean="0"/>
              <a:t>                             Hystéroscopie</a:t>
            </a:r>
            <a:endParaRPr lang="fr-FR" dirty="0"/>
          </a:p>
        </p:txBody>
      </p:sp>
      <p:sp>
        <p:nvSpPr>
          <p:cNvPr id="3" name="Espace réservé du contenu 2"/>
          <p:cNvSpPr>
            <a:spLocks noGrp="1"/>
          </p:cNvSpPr>
          <p:nvPr>
            <p:ph idx="1"/>
          </p:nvPr>
        </p:nvSpPr>
        <p:spPr/>
        <p:txBody>
          <a:bodyPr/>
          <a:lstStyle/>
          <a:p>
            <a:pPr marL="0" indent="0">
              <a:buNone/>
            </a:pPr>
            <a:r>
              <a:rPr lang="fr-FR" dirty="0"/>
              <a:t>https://www.youtube.com/watch?v=eIwk-VjjMd4</a:t>
            </a:r>
          </a:p>
        </p:txBody>
      </p:sp>
    </p:spTree>
    <p:extLst>
      <p:ext uri="{BB962C8B-B14F-4D97-AF65-F5344CB8AC3E}">
        <p14:creationId xmlns:p14="http://schemas.microsoft.com/office/powerpoint/2010/main" val="421151713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746759"/>
          </a:xfrm>
        </p:spPr>
        <p:txBody>
          <a:bodyPr>
            <a:normAutofit/>
          </a:bodyPr>
          <a:lstStyle/>
          <a:p>
            <a:r>
              <a:rPr lang="fr-FR" sz="2800" dirty="0" smtClean="0"/>
              <a:t>                                                     Cœlioscopie</a:t>
            </a:r>
            <a:endParaRPr lang="fr-FR" sz="2800" dirty="0"/>
          </a:p>
        </p:txBody>
      </p:sp>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18361" y="563880"/>
            <a:ext cx="8641080" cy="6294120"/>
          </a:xfrm>
        </p:spPr>
      </p:pic>
    </p:spTree>
    <p:extLst>
      <p:ext uri="{BB962C8B-B14F-4D97-AF65-F5344CB8AC3E}">
        <p14:creationId xmlns:p14="http://schemas.microsoft.com/office/powerpoint/2010/main" val="336566911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579119"/>
          </a:xfrm>
        </p:spPr>
        <p:txBody>
          <a:bodyPr>
            <a:normAutofit/>
          </a:bodyPr>
          <a:lstStyle/>
          <a:p>
            <a:r>
              <a:rPr lang="fr-FR" sz="2800" dirty="0" smtClean="0"/>
              <a:t>                                                      Cœlioscopie                      </a:t>
            </a:r>
            <a:endParaRPr lang="fr-FR" sz="2800" dirty="0"/>
          </a:p>
        </p:txBody>
      </p:sp>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8160" y="579120"/>
            <a:ext cx="11384280" cy="6065520"/>
          </a:xfrm>
        </p:spPr>
      </p:pic>
    </p:spTree>
    <p:extLst>
      <p:ext uri="{BB962C8B-B14F-4D97-AF65-F5344CB8AC3E}">
        <p14:creationId xmlns:p14="http://schemas.microsoft.com/office/powerpoint/2010/main" val="218232331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685799"/>
          </a:xfrm>
        </p:spPr>
        <p:txBody>
          <a:bodyPr>
            <a:normAutofit fontScale="90000"/>
          </a:bodyPr>
          <a:lstStyle/>
          <a:p>
            <a:r>
              <a:rPr lang="fr-FR" dirty="0" smtClean="0"/>
              <a:t>                                   </a:t>
            </a:r>
            <a:r>
              <a:rPr lang="fr-FR" sz="2800" dirty="0" smtClean="0"/>
              <a:t>Cœlioscopie</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200" y="685800"/>
            <a:ext cx="7772400" cy="6050280"/>
          </a:xfrm>
        </p:spPr>
      </p:pic>
    </p:spTree>
    <p:extLst>
      <p:ext uri="{BB962C8B-B14F-4D97-AF65-F5344CB8AC3E}">
        <p14:creationId xmlns:p14="http://schemas.microsoft.com/office/powerpoint/2010/main" val="34726297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FR" dirty="0"/>
              <a:t>https://www.youtube.com/watch?v=Mql0ZexXgaI</a:t>
            </a:r>
          </a:p>
        </p:txBody>
      </p:sp>
    </p:spTree>
    <p:extLst>
      <p:ext uri="{BB962C8B-B14F-4D97-AF65-F5344CB8AC3E}">
        <p14:creationId xmlns:p14="http://schemas.microsoft.com/office/powerpoint/2010/main" val="120691503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602165"/>
          </a:xfrm>
        </p:spPr>
        <p:txBody>
          <a:bodyPr>
            <a:normAutofit fontScale="90000"/>
          </a:bodyPr>
          <a:lstStyle/>
          <a:p>
            <a:r>
              <a:rPr lang="fr-FR" dirty="0" smtClean="0"/>
              <a:t>                                   </a:t>
            </a:r>
            <a:r>
              <a:rPr lang="fr-FR" sz="2800" dirty="0" smtClean="0"/>
              <a:t>Néphroscopie</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78821" y="1248937"/>
            <a:ext cx="5742877" cy="4661210"/>
          </a:xfrm>
        </p:spPr>
      </p:pic>
    </p:spTree>
    <p:extLst>
      <p:ext uri="{BB962C8B-B14F-4D97-AF65-F5344CB8AC3E}">
        <p14:creationId xmlns:p14="http://schemas.microsoft.com/office/powerpoint/2010/main" val="243018324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702526"/>
          </a:xfrm>
        </p:spPr>
        <p:txBody>
          <a:bodyPr/>
          <a:lstStyle/>
          <a:p>
            <a:r>
              <a:rPr lang="fr-FR" sz="2500" dirty="0" smtClean="0">
                <a:solidFill>
                  <a:prstClr val="black"/>
                </a:solidFill>
              </a:rPr>
              <a:t>                                                                Néphroscopie</a:t>
            </a:r>
            <a:endParaRPr lang="fr-FR"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8371" y="702526"/>
            <a:ext cx="7582829" cy="5898995"/>
          </a:xfrm>
        </p:spPr>
      </p:pic>
    </p:spTree>
    <p:extLst>
      <p:ext uri="{BB962C8B-B14F-4D97-AF65-F5344CB8AC3E}">
        <p14:creationId xmlns:p14="http://schemas.microsoft.com/office/powerpoint/2010/main" val="155542790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524106"/>
          </a:xfrm>
        </p:spPr>
        <p:txBody>
          <a:bodyPr>
            <a:normAutofit/>
          </a:bodyPr>
          <a:lstStyle/>
          <a:p>
            <a:r>
              <a:rPr lang="fr-FR" sz="2800" dirty="0" smtClean="0"/>
              <a:t>                                                     Arthroscopie</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66585" y="1070517"/>
            <a:ext cx="6300439" cy="4861932"/>
          </a:xfrm>
        </p:spPr>
      </p:pic>
    </p:spTree>
    <p:extLst>
      <p:ext uri="{BB962C8B-B14F-4D97-AF65-F5344CB8AC3E}">
        <p14:creationId xmlns:p14="http://schemas.microsoft.com/office/powerpoint/2010/main" val="210384773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780584"/>
          </a:xfrm>
        </p:spPr>
        <p:txBody>
          <a:bodyPr/>
          <a:lstStyle/>
          <a:p>
            <a:r>
              <a:rPr lang="fr-FR" sz="2800" dirty="0" smtClean="0">
                <a:solidFill>
                  <a:prstClr val="black"/>
                </a:solidFill>
              </a:rPr>
              <a:t>                                                   Arthroscopie</a:t>
            </a:r>
            <a:endParaRPr lang="fr-FR"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85639" y="2497873"/>
            <a:ext cx="7382107" cy="2335929"/>
          </a:xfrm>
        </p:spPr>
      </p:pic>
    </p:spTree>
    <p:extLst>
      <p:ext uri="{BB962C8B-B14F-4D97-AF65-F5344CB8AC3E}">
        <p14:creationId xmlns:p14="http://schemas.microsoft.com/office/powerpoint/2010/main" val="318371183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691375"/>
          </a:xfrm>
        </p:spPr>
        <p:txBody>
          <a:bodyPr>
            <a:normAutofit/>
          </a:bodyPr>
          <a:lstStyle/>
          <a:p>
            <a:r>
              <a:rPr lang="fr-FR" sz="2800" dirty="0" smtClean="0"/>
              <a:t>                                                            ECG</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44643" y="1003610"/>
            <a:ext cx="6122019" cy="3847171"/>
          </a:xfrm>
        </p:spPr>
      </p:pic>
    </p:spTree>
    <p:extLst>
      <p:ext uri="{BB962C8B-B14F-4D97-AF65-F5344CB8AC3E}">
        <p14:creationId xmlns:p14="http://schemas.microsoft.com/office/powerpoint/2010/main" val="2139922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578223"/>
          </a:xfrm>
        </p:spPr>
        <p:txBody>
          <a:bodyPr>
            <a:normAutofit/>
          </a:bodyPr>
          <a:lstStyle/>
          <a:p>
            <a:r>
              <a:rPr lang="fr-FR" sz="2800" dirty="0" smtClean="0"/>
              <a:t>                               Abdomen sans préparation ou ASP</a:t>
            </a:r>
            <a:endParaRPr lang="fr-FR" sz="2800"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23129" y="578224"/>
            <a:ext cx="5768789" cy="6118411"/>
          </a:xfrm>
        </p:spPr>
      </p:pic>
    </p:spTree>
    <p:extLst>
      <p:ext uri="{BB962C8B-B14F-4D97-AF65-F5344CB8AC3E}">
        <p14:creationId xmlns:p14="http://schemas.microsoft.com/office/powerpoint/2010/main" val="17249436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825189"/>
          </a:xfrm>
        </p:spPr>
        <p:txBody>
          <a:bodyPr/>
          <a:lstStyle/>
          <a:p>
            <a:r>
              <a:rPr lang="fr-FR" sz="2800" dirty="0" smtClean="0">
                <a:solidFill>
                  <a:prstClr val="black"/>
                </a:solidFill>
              </a:rPr>
              <a:t>                                                            ECG</a:t>
            </a:r>
            <a:endParaRPr lang="fr-FR"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01484" y="735982"/>
            <a:ext cx="5139898" cy="4326672"/>
          </a:xfrm>
        </p:spPr>
      </p:pic>
    </p:spTree>
    <p:extLst>
      <p:ext uri="{BB962C8B-B14F-4D97-AF65-F5344CB8AC3E}">
        <p14:creationId xmlns:p14="http://schemas.microsoft.com/office/powerpoint/2010/main" val="115474795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669072"/>
          </a:xfrm>
        </p:spPr>
        <p:txBody>
          <a:bodyPr>
            <a:normAutofit/>
          </a:bodyPr>
          <a:lstStyle/>
          <a:p>
            <a:r>
              <a:rPr lang="fr-FR" sz="2800" dirty="0" smtClean="0"/>
              <a:t>                                                            EEG</a:t>
            </a:r>
            <a:endParaRPr lang="fr-FR" sz="2800"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75932" y="1070517"/>
            <a:ext cx="6958361" cy="4917688"/>
          </a:xfrm>
        </p:spPr>
      </p:pic>
    </p:spTree>
    <p:extLst>
      <p:ext uri="{BB962C8B-B14F-4D97-AF65-F5344CB8AC3E}">
        <p14:creationId xmlns:p14="http://schemas.microsoft.com/office/powerpoint/2010/main" val="197738033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635619"/>
          </a:xfrm>
        </p:spPr>
        <p:txBody>
          <a:bodyPr/>
          <a:lstStyle/>
          <a:p>
            <a:r>
              <a:rPr lang="fr-FR" sz="2800" dirty="0" smtClean="0">
                <a:solidFill>
                  <a:prstClr val="black"/>
                </a:solidFill>
              </a:rPr>
              <a:t>                                                             EEG</a:t>
            </a:r>
            <a:endParaRPr lang="fr-FR"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99317" y="635620"/>
            <a:ext cx="6657278" cy="5329470"/>
          </a:xfrm>
        </p:spPr>
      </p:pic>
    </p:spTree>
    <p:extLst>
      <p:ext uri="{BB962C8B-B14F-4D97-AF65-F5344CB8AC3E}">
        <p14:creationId xmlns:p14="http://schemas.microsoft.com/office/powerpoint/2010/main" val="364034476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713677"/>
          </a:xfrm>
        </p:spPr>
        <p:txBody>
          <a:bodyPr/>
          <a:lstStyle/>
          <a:p>
            <a:r>
              <a:rPr lang="fr-FR" sz="2800" dirty="0" smtClean="0">
                <a:solidFill>
                  <a:prstClr val="black"/>
                </a:solidFill>
              </a:rPr>
              <a:t>                                                             EEG</a:t>
            </a:r>
            <a:endParaRPr lang="fr-FR"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8439" y="925551"/>
            <a:ext cx="8408020" cy="5263376"/>
          </a:xfrm>
        </p:spPr>
      </p:pic>
    </p:spTree>
    <p:extLst>
      <p:ext uri="{BB962C8B-B14F-4D97-AF65-F5344CB8AC3E}">
        <p14:creationId xmlns:p14="http://schemas.microsoft.com/office/powerpoint/2010/main" val="296373480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669072"/>
          </a:xfrm>
        </p:spPr>
        <p:txBody>
          <a:bodyPr>
            <a:normAutofit/>
          </a:bodyPr>
          <a:lstStyle/>
          <a:p>
            <a:r>
              <a:rPr lang="fr-FR" sz="2800" dirty="0" smtClean="0"/>
              <a:t>                                                           EMG</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97044" y="1326996"/>
            <a:ext cx="5597912" cy="3947531"/>
          </a:xfrm>
        </p:spPr>
      </p:pic>
    </p:spTree>
    <p:extLst>
      <p:ext uri="{BB962C8B-B14F-4D97-AF65-F5344CB8AC3E}">
        <p14:creationId xmlns:p14="http://schemas.microsoft.com/office/powerpoint/2010/main" val="59200518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613316"/>
          </a:xfrm>
        </p:spPr>
        <p:txBody>
          <a:bodyPr/>
          <a:lstStyle/>
          <a:p>
            <a:r>
              <a:rPr lang="fr-FR" sz="2800" dirty="0" smtClean="0">
                <a:solidFill>
                  <a:prstClr val="black"/>
                </a:solidFill>
              </a:rPr>
              <a:t>                                           EMG du canal carpien</a:t>
            </a:r>
            <a:endParaRPr lang="fr-FR"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88888" y="1405053"/>
            <a:ext cx="5653668" cy="3925229"/>
          </a:xfrm>
        </p:spPr>
      </p:pic>
    </p:spTree>
    <p:extLst>
      <p:ext uri="{BB962C8B-B14F-4D97-AF65-F5344CB8AC3E}">
        <p14:creationId xmlns:p14="http://schemas.microsoft.com/office/powerpoint/2010/main" val="280085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497540"/>
          </a:xfrm>
        </p:spPr>
        <p:txBody>
          <a:bodyPr>
            <a:normAutofit fontScale="90000"/>
          </a:bodyPr>
          <a:lstStyle/>
          <a:p>
            <a:r>
              <a:rPr lang="fr-FR" dirty="0" smtClean="0"/>
              <a:t>                                   </a:t>
            </a:r>
            <a:r>
              <a:rPr lang="fr-FR" sz="2800" dirty="0" smtClean="0"/>
              <a:t>Calculs biliaires</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7775" y="605118"/>
            <a:ext cx="9130553" cy="6078071"/>
          </a:xfrm>
        </p:spPr>
      </p:pic>
    </p:spTree>
    <p:extLst>
      <p:ext uri="{BB962C8B-B14F-4D97-AF65-F5344CB8AC3E}">
        <p14:creationId xmlns:p14="http://schemas.microsoft.com/office/powerpoint/2010/main" val="12881481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551328"/>
          </a:xfrm>
        </p:spPr>
        <p:txBody>
          <a:bodyPr>
            <a:normAutofit fontScale="90000"/>
          </a:bodyPr>
          <a:lstStyle/>
          <a:p>
            <a:r>
              <a:rPr lang="fr-FR" dirty="0" smtClean="0"/>
              <a:t>                               </a:t>
            </a:r>
            <a:r>
              <a:rPr lang="fr-FR" sz="2800" dirty="0" smtClean="0"/>
              <a:t>Calculs rénaux</a:t>
            </a:r>
            <a:endParaRPr lang="fr-FR" sz="2800"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80128" y="551329"/>
            <a:ext cx="6589059" cy="6131859"/>
          </a:xfrm>
        </p:spPr>
      </p:pic>
    </p:spTree>
    <p:extLst>
      <p:ext uri="{BB962C8B-B14F-4D97-AF65-F5344CB8AC3E}">
        <p14:creationId xmlns:p14="http://schemas.microsoft.com/office/powerpoint/2010/main" val="7062591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605117"/>
          </a:xfrm>
        </p:spPr>
        <p:txBody>
          <a:bodyPr>
            <a:normAutofit fontScale="90000"/>
          </a:bodyPr>
          <a:lstStyle/>
          <a:p>
            <a:r>
              <a:rPr lang="fr-FR" dirty="0" smtClean="0"/>
              <a:t>                   Occlusion intestinale</a:t>
            </a:r>
            <a:endParaRPr lang="fr-FR"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54880" y="2995454"/>
            <a:ext cx="2682240" cy="2011680"/>
          </a:xfrm>
        </p:spPr>
      </p:pic>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976" y="753035"/>
            <a:ext cx="8296836" cy="5957048"/>
          </a:xfrm>
          <a:prstGeom prst="rect">
            <a:avLst/>
          </a:prstGeom>
        </p:spPr>
      </p:pic>
    </p:spTree>
    <p:extLst>
      <p:ext uri="{BB962C8B-B14F-4D97-AF65-F5344CB8AC3E}">
        <p14:creationId xmlns:p14="http://schemas.microsoft.com/office/powerpoint/2010/main" val="32891506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645458"/>
          </a:xfrm>
        </p:spPr>
        <p:txBody>
          <a:bodyPr>
            <a:normAutofit fontScale="90000"/>
          </a:bodyPr>
          <a:lstStyle/>
          <a:p>
            <a:r>
              <a:rPr lang="fr-FR" dirty="0" smtClean="0"/>
              <a:t>                                ASP et stérilet</a:t>
            </a:r>
            <a:endParaRPr lang="fr-FR"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64977" y="645458"/>
            <a:ext cx="7987552" cy="6212541"/>
          </a:xfrm>
        </p:spPr>
      </p:pic>
    </p:spTree>
    <p:extLst>
      <p:ext uri="{BB962C8B-B14F-4D97-AF65-F5344CB8AC3E}">
        <p14:creationId xmlns:p14="http://schemas.microsoft.com/office/powerpoint/2010/main" val="6611913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430305"/>
          </a:xfrm>
        </p:spPr>
        <p:txBody>
          <a:bodyPr>
            <a:normAutofit fontScale="90000"/>
          </a:bodyPr>
          <a:lstStyle/>
          <a:p>
            <a:r>
              <a:rPr lang="fr-FR" dirty="0" smtClean="0"/>
              <a:t>                             </a:t>
            </a:r>
            <a:r>
              <a:rPr lang="fr-FR" sz="2800" dirty="0" smtClean="0"/>
              <a:t>Coupole diaphragmatique</a:t>
            </a:r>
            <a:endParaRPr lang="fr-FR" sz="2800" dirty="0"/>
          </a:p>
        </p:txBody>
      </p:sp>
      <p:pic>
        <p:nvPicPr>
          <p:cNvPr id="6" name="Espace réservé du contenu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0541" y="430306"/>
            <a:ext cx="8485093" cy="6225988"/>
          </a:xfrm>
        </p:spPr>
      </p:pic>
    </p:spTree>
    <p:extLst>
      <p:ext uri="{BB962C8B-B14F-4D97-AF65-F5344CB8AC3E}">
        <p14:creationId xmlns:p14="http://schemas.microsoft.com/office/powerpoint/2010/main" val="21047115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676893"/>
          </a:xfrm>
        </p:spPr>
        <p:txBody>
          <a:bodyPr>
            <a:normAutofit/>
          </a:bodyPr>
          <a:lstStyle/>
          <a:p>
            <a:r>
              <a:rPr lang="fr-FR" sz="2400" dirty="0" smtClean="0">
                <a:latin typeface="Arial" panose="020B0604020202020204" pitchFamily="34" charset="0"/>
                <a:cs typeface="Arial" panose="020B0604020202020204" pitchFamily="34" charset="0"/>
              </a:rPr>
              <a:t>                                     Radiographie pulmonaire standard</a:t>
            </a:r>
            <a:endParaRPr lang="fr-FR" sz="2400" dirty="0">
              <a:latin typeface="Arial" panose="020B0604020202020204" pitchFamily="34" charset="0"/>
              <a:cs typeface="Arial" panose="020B0604020202020204" pitchFamily="34" charset="0"/>
            </a:endParaRP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498764"/>
            <a:ext cx="10336481" cy="6270171"/>
          </a:xfrm>
        </p:spPr>
      </p:pic>
    </p:spTree>
    <p:extLst>
      <p:ext uri="{BB962C8B-B14F-4D97-AF65-F5344CB8AC3E}">
        <p14:creationId xmlns:p14="http://schemas.microsoft.com/office/powerpoint/2010/main" val="8104843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779928"/>
          </a:xfrm>
        </p:spPr>
        <p:txBody>
          <a:bodyPr/>
          <a:lstStyle/>
          <a:p>
            <a:r>
              <a:rPr lang="fr-FR" dirty="0" smtClean="0"/>
              <a:t>       MAMMOGRAPHIE et Cancer du sein</a:t>
            </a:r>
            <a:endParaRPr lang="fr-FR" dirty="0"/>
          </a:p>
        </p:txBody>
      </p:sp>
      <p:sp>
        <p:nvSpPr>
          <p:cNvPr id="3" name="Espace réservé du contenu 2"/>
          <p:cNvSpPr>
            <a:spLocks noGrp="1"/>
          </p:cNvSpPr>
          <p:nvPr>
            <p:ph idx="1"/>
          </p:nvPr>
        </p:nvSpPr>
        <p:spPr>
          <a:xfrm>
            <a:off x="838200" y="1035424"/>
            <a:ext cx="10515600" cy="5620870"/>
          </a:xfrm>
        </p:spPr>
        <p:txBody>
          <a:bodyPr/>
          <a:lstStyle/>
          <a:p>
            <a:r>
              <a:rPr lang="fr-FR" dirty="0"/>
              <a:t>Chaque année en France, 42 000 femmes découvrent qu'elles sont victimes d'un cancer du sein, 4 500 d'un cancer de l'ovaire, 3 400 encore d'un cancer du col de l'utérus... Plus que tout autre, ces cancers féminins peuvent être prévenus grâce à un dépistage régulier et quelques règles d'hygiène de vie. Facteurs de risque, traitements... découvrez avec Doctissimo l'actualité de la lutte contre ces fléaux.</a:t>
            </a:r>
          </a:p>
          <a:p>
            <a:r>
              <a:rPr lang="fr-FR" dirty="0">
                <a:hlinkClick r:id="rId2"/>
              </a:rPr>
              <a:t>En 2015, le cancer du poumon tuera autant de femmes que le cancer du sein</a:t>
            </a:r>
            <a:endParaRPr lang="fr-FR" dirty="0"/>
          </a:p>
        </p:txBody>
      </p:sp>
    </p:spTree>
    <p:extLst>
      <p:ext uri="{BB962C8B-B14F-4D97-AF65-F5344CB8AC3E}">
        <p14:creationId xmlns:p14="http://schemas.microsoft.com/office/powerpoint/2010/main" val="9571057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225083"/>
            <a:ext cx="10515600" cy="1055078"/>
          </a:xfrm>
        </p:spPr>
        <p:txBody>
          <a:bodyPr>
            <a:normAutofit fontScale="90000"/>
          </a:bodyPr>
          <a:lstStyle/>
          <a:p>
            <a:r>
              <a:rPr lang="fr-FR" dirty="0" smtClean="0"/>
              <a:t>                    CANCERS </a:t>
            </a:r>
            <a:r>
              <a:rPr lang="fr-FR" dirty="0"/>
              <a:t>DE LA </a:t>
            </a:r>
            <a:r>
              <a:rPr lang="fr-FR" dirty="0" smtClean="0"/>
              <a:t>FEMME </a:t>
            </a:r>
            <a:br>
              <a:rPr lang="fr-FR" dirty="0" smtClean="0"/>
            </a:br>
            <a:r>
              <a:rPr lang="fr-FR" dirty="0" smtClean="0"/>
              <a:t>                              </a:t>
            </a:r>
            <a:r>
              <a:rPr lang="fr-FR" sz="3100" b="1" u="sng" dirty="0" smtClean="0"/>
              <a:t>CANCER </a:t>
            </a:r>
            <a:r>
              <a:rPr lang="fr-FR" sz="3100" b="1" u="sng" dirty="0"/>
              <a:t>DU SEIN:</a:t>
            </a:r>
            <a:br>
              <a:rPr lang="fr-FR" sz="3100" b="1" u="sng" dirty="0"/>
            </a:br>
            <a:endParaRPr lang="fr-FR" sz="3100" dirty="0"/>
          </a:p>
        </p:txBody>
      </p:sp>
      <p:sp>
        <p:nvSpPr>
          <p:cNvPr id="3" name="Espace réservé du contenu 2"/>
          <p:cNvSpPr>
            <a:spLocks noGrp="1"/>
          </p:cNvSpPr>
          <p:nvPr>
            <p:ph idx="1"/>
          </p:nvPr>
        </p:nvSpPr>
        <p:spPr/>
        <p:txBody>
          <a:bodyPr>
            <a:normAutofit fontScale="92500" lnSpcReduction="10000"/>
          </a:bodyPr>
          <a:lstStyle/>
          <a:p>
            <a:r>
              <a:rPr lang="fr-FR" dirty="0"/>
              <a:t>Un cancer du sein est une tumeur maligne qui se développe au niveau du sein. Il existe différents types de cancer du sein selon les cellules à partir desquelles ils se développent.</a:t>
            </a:r>
          </a:p>
          <a:p>
            <a:r>
              <a:rPr lang="fr-FR" dirty="0"/>
              <a:t>Les cancers du sein les plus fréquents (95 %) sont des adénocarcinomes, qui se développent à partir des cellules épithéliales de la glande mammaire. On distingue les cancers in situ et les cancers </a:t>
            </a:r>
            <a:r>
              <a:rPr lang="fr-FR" dirty="0" err="1"/>
              <a:t>infiltrants</a:t>
            </a:r>
            <a:r>
              <a:rPr lang="fr-FR" dirty="0"/>
              <a:t>. Il existe d'autres types rares de cancer du sein</a:t>
            </a:r>
            <a:r>
              <a:rPr lang="fr-FR" dirty="0" smtClean="0"/>
              <a:t>.</a:t>
            </a:r>
          </a:p>
          <a:p>
            <a:r>
              <a:rPr lang="fr-FR" dirty="0"/>
              <a:t>Autrement dit, c'est un </a:t>
            </a:r>
            <a:r>
              <a:rPr lang="fr-FR" dirty="0">
                <a:hlinkClick r:id="rId3" tooltip="Cancer"/>
              </a:rPr>
              <a:t>cancer</a:t>
            </a:r>
            <a:r>
              <a:rPr lang="fr-FR" dirty="0"/>
              <a:t> qui naît dans les unités cellulaires dont la fonction est de </a:t>
            </a:r>
            <a:r>
              <a:rPr lang="fr-FR" dirty="0">
                <a:hlinkClick r:id="rId4" tooltip="Sécrétion"/>
              </a:rPr>
              <a:t>sécréter</a:t>
            </a:r>
            <a:r>
              <a:rPr lang="fr-FR" dirty="0"/>
              <a:t> le lait, les </a:t>
            </a:r>
            <a:r>
              <a:rPr lang="fr-FR" dirty="0">
                <a:hlinkClick r:id="rId5" tooltip="Allaitement"/>
              </a:rPr>
              <a:t>unités </a:t>
            </a:r>
            <a:r>
              <a:rPr lang="fr-FR" dirty="0" err="1">
                <a:hlinkClick r:id="rId5" tooltip="Allaitement"/>
              </a:rPr>
              <a:t>ducto</a:t>
            </a:r>
            <a:r>
              <a:rPr lang="fr-FR" dirty="0">
                <a:hlinkClick r:id="rId5" tooltip="Allaitement"/>
              </a:rPr>
              <a:t>-lobulaires</a:t>
            </a:r>
            <a:r>
              <a:rPr lang="fr-FR" dirty="0"/>
              <a:t> du </a:t>
            </a:r>
            <a:r>
              <a:rPr lang="fr-FR" dirty="0">
                <a:hlinkClick r:id="rId6" tooltip="Sein"/>
              </a:rPr>
              <a:t>sein</a:t>
            </a:r>
            <a:r>
              <a:rPr lang="fr-FR" dirty="0"/>
              <a:t>, essentiellement chez la </a:t>
            </a:r>
            <a:r>
              <a:rPr lang="fr-FR" dirty="0">
                <a:hlinkClick r:id="rId7" tooltip="Femme"/>
              </a:rPr>
              <a:t>femme</a:t>
            </a:r>
            <a:r>
              <a:rPr lang="fr-FR" dirty="0"/>
              <a:t> , avec 89 cas pour 100 </a:t>
            </a:r>
            <a:r>
              <a:rPr lang="fr-FR" dirty="0" smtClean="0"/>
              <a:t>000 </a:t>
            </a:r>
            <a:r>
              <a:rPr lang="fr-FR" dirty="0"/>
              <a:t>(le cancer du sein survient 200 fois moins souvent chez </a:t>
            </a:r>
            <a:r>
              <a:rPr lang="fr-FR" dirty="0" smtClean="0"/>
              <a:t>l'homme, </a:t>
            </a:r>
            <a:r>
              <a:rPr lang="fr-FR" dirty="0"/>
              <a:t>qui possède lui aussi des seins, bien qu'atrophiés)</a:t>
            </a:r>
          </a:p>
          <a:p>
            <a:pPr marL="0" indent="0">
              <a:buNone/>
            </a:pPr>
            <a:endParaRPr lang="fr-FR" dirty="0"/>
          </a:p>
        </p:txBody>
      </p:sp>
    </p:spTree>
    <p:extLst>
      <p:ext uri="{BB962C8B-B14F-4D97-AF65-F5344CB8AC3E}">
        <p14:creationId xmlns:p14="http://schemas.microsoft.com/office/powerpoint/2010/main" val="13969232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1825624"/>
          </a:xfrm>
        </p:spPr>
        <p:txBody>
          <a:bodyPr>
            <a:normAutofit fontScale="90000"/>
          </a:bodyPr>
          <a:lstStyle/>
          <a:p>
            <a:r>
              <a:rPr lang="fr-FR" dirty="0" smtClean="0"/>
              <a:t>                    CANCERS </a:t>
            </a:r>
            <a:r>
              <a:rPr lang="fr-FR" dirty="0"/>
              <a:t>DE LA FEMME </a:t>
            </a:r>
            <a:br>
              <a:rPr lang="fr-FR" dirty="0"/>
            </a:br>
            <a:r>
              <a:rPr lang="fr-FR" dirty="0"/>
              <a:t>                              </a:t>
            </a:r>
            <a:r>
              <a:rPr lang="fr-FR" sz="3100" b="1" u="sng" dirty="0"/>
              <a:t>CANCER DU SEIN:</a:t>
            </a:r>
            <a:br>
              <a:rPr lang="fr-FR" sz="3100" b="1" u="sng" dirty="0"/>
            </a:br>
            <a:endParaRPr lang="fr-FR" dirty="0"/>
          </a:p>
        </p:txBody>
      </p:sp>
      <p:sp>
        <p:nvSpPr>
          <p:cNvPr id="3" name="Espace réservé du contenu 2"/>
          <p:cNvSpPr>
            <a:spLocks noGrp="1"/>
          </p:cNvSpPr>
          <p:nvPr>
            <p:ph idx="1"/>
          </p:nvPr>
        </p:nvSpPr>
        <p:spPr/>
        <p:txBody>
          <a:bodyPr/>
          <a:lstStyle/>
          <a:p>
            <a:pPr marL="0" indent="0">
              <a:buNone/>
            </a:pPr>
            <a:r>
              <a:rPr lang="fr-FR" dirty="0"/>
              <a:t>Lorsqu'une anomalie est découverte lors d'un examen de dépistage ou qu'une personne présente des symptômes, plusieurs examens doivent être réalisés. C'est l'examen anatomopathologique des tissus prélevés au niveau de l'anomalie qui établit le diagnostic de cancer du sein. Ce prélèvement au niveau de l'anomalie est le plus souvent réalisé par micro ou </a:t>
            </a:r>
            <a:r>
              <a:rPr lang="fr-FR" dirty="0" err="1"/>
              <a:t>macrobiopsies</a:t>
            </a:r>
            <a:r>
              <a:rPr lang="fr-FR" dirty="0"/>
              <a:t> à travers la peau.</a:t>
            </a:r>
          </a:p>
        </p:txBody>
      </p:sp>
    </p:spTree>
    <p:extLst>
      <p:ext uri="{BB962C8B-B14F-4D97-AF65-F5344CB8AC3E}">
        <p14:creationId xmlns:p14="http://schemas.microsoft.com/office/powerpoint/2010/main" val="15732758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1690688"/>
          </a:xfrm>
        </p:spPr>
        <p:txBody>
          <a:bodyPr>
            <a:normAutofit fontScale="90000"/>
          </a:bodyPr>
          <a:lstStyle/>
          <a:p>
            <a:r>
              <a:rPr lang="fr-FR" dirty="0" smtClean="0"/>
              <a:t>                  CANCERS </a:t>
            </a:r>
            <a:r>
              <a:rPr lang="fr-FR" dirty="0"/>
              <a:t>DE LA FEMME </a:t>
            </a:r>
            <a:br>
              <a:rPr lang="fr-FR" dirty="0"/>
            </a:br>
            <a:r>
              <a:rPr lang="fr-FR" dirty="0"/>
              <a:t>                              </a:t>
            </a:r>
            <a:r>
              <a:rPr lang="fr-FR" sz="3100" b="1" u="sng" dirty="0"/>
              <a:t>CANCER DU SEIN:</a:t>
            </a:r>
            <a:br>
              <a:rPr lang="fr-FR" sz="3100" b="1" u="sng" dirty="0"/>
            </a:br>
            <a:endParaRPr lang="fr-FR" dirty="0"/>
          </a:p>
        </p:txBody>
      </p:sp>
      <p:sp>
        <p:nvSpPr>
          <p:cNvPr id="3" name="Espace réservé du contenu 2"/>
          <p:cNvSpPr>
            <a:spLocks noGrp="1"/>
          </p:cNvSpPr>
          <p:nvPr>
            <p:ph idx="1"/>
          </p:nvPr>
        </p:nvSpPr>
        <p:spPr>
          <a:xfrm>
            <a:off x="838200" y="1026942"/>
            <a:ext cx="10515600" cy="5150021"/>
          </a:xfrm>
        </p:spPr>
        <p:txBody>
          <a:bodyPr/>
          <a:lstStyle/>
          <a:p>
            <a:pPr marL="0" indent="0">
              <a:buNone/>
            </a:pPr>
            <a:r>
              <a:rPr lang="fr-FR" b="1" dirty="0"/>
              <a:t>Facteurs de </a:t>
            </a:r>
            <a:r>
              <a:rPr lang="fr-FR" b="1" dirty="0" smtClean="0"/>
              <a:t>risque:</a:t>
            </a:r>
          </a:p>
          <a:p>
            <a:pPr>
              <a:buFontTx/>
              <a:buChar char="-"/>
            </a:pPr>
            <a:r>
              <a:rPr lang="fr-FR" sz="2400" dirty="0" smtClean="0"/>
              <a:t>Causes </a:t>
            </a:r>
            <a:r>
              <a:rPr lang="fr-FR" sz="2400" dirty="0"/>
              <a:t>hormonales (</a:t>
            </a:r>
            <a:r>
              <a:rPr lang="fr-FR" sz="2400" dirty="0" err="1"/>
              <a:t>hyperœstrogénémie</a:t>
            </a:r>
            <a:r>
              <a:rPr lang="fr-FR" sz="2400" dirty="0" smtClean="0"/>
              <a:t>)</a:t>
            </a:r>
          </a:p>
          <a:p>
            <a:pPr>
              <a:buFontTx/>
              <a:buChar char="-"/>
            </a:pPr>
            <a:r>
              <a:rPr lang="fr-FR" sz="2400" dirty="0"/>
              <a:t>Non-fécondité ou fécondité </a:t>
            </a:r>
            <a:r>
              <a:rPr lang="fr-FR" sz="2400" dirty="0" smtClean="0"/>
              <a:t>tardive</a:t>
            </a:r>
          </a:p>
          <a:p>
            <a:pPr>
              <a:buFontTx/>
              <a:buChar char="-"/>
            </a:pPr>
            <a:r>
              <a:rPr lang="fr-FR" sz="2400" dirty="0"/>
              <a:t>Polluants et autres perturbateurs </a:t>
            </a:r>
            <a:r>
              <a:rPr lang="fr-FR" sz="2400" dirty="0" smtClean="0"/>
              <a:t>endocriniens</a:t>
            </a:r>
          </a:p>
          <a:p>
            <a:pPr>
              <a:buFontTx/>
              <a:buChar char="-"/>
            </a:pPr>
            <a:r>
              <a:rPr lang="fr-FR" sz="2400" dirty="0"/>
              <a:t>Synergie entre cancer et obésité ou </a:t>
            </a:r>
            <a:r>
              <a:rPr lang="fr-FR" sz="2400" dirty="0" smtClean="0"/>
              <a:t>surpoids</a:t>
            </a:r>
          </a:p>
          <a:p>
            <a:pPr>
              <a:buFontTx/>
              <a:buChar char="-"/>
            </a:pPr>
            <a:r>
              <a:rPr lang="fr-FR" sz="2400" dirty="0"/>
              <a:t>Acides gras animaux, acides gras saturés et </a:t>
            </a:r>
            <a:r>
              <a:rPr lang="fr-FR" sz="2400" dirty="0" err="1" smtClean="0"/>
              <a:t>trans</a:t>
            </a:r>
            <a:endParaRPr lang="fr-FR" sz="2400" dirty="0" smtClean="0"/>
          </a:p>
          <a:p>
            <a:pPr>
              <a:buFontTx/>
              <a:buChar char="-"/>
            </a:pPr>
            <a:r>
              <a:rPr lang="fr-FR" sz="2400" dirty="0"/>
              <a:t>Consommation d'alcool et de </a:t>
            </a:r>
            <a:r>
              <a:rPr lang="fr-FR" sz="2400" dirty="0" smtClean="0"/>
              <a:t>tabac</a:t>
            </a:r>
          </a:p>
          <a:p>
            <a:pPr>
              <a:buFontTx/>
              <a:buChar char="-"/>
            </a:pPr>
            <a:r>
              <a:rPr lang="fr-FR" sz="2400" dirty="0" err="1" smtClean="0"/>
              <a:t>Mastopathies</a:t>
            </a:r>
            <a:endParaRPr lang="fr-FR" sz="2400" dirty="0" smtClean="0"/>
          </a:p>
          <a:p>
            <a:pPr>
              <a:buFontTx/>
              <a:buChar char="-"/>
            </a:pPr>
            <a:r>
              <a:rPr lang="fr-FR" sz="2400" dirty="0"/>
              <a:t>Cancers familiaux</a:t>
            </a:r>
          </a:p>
          <a:p>
            <a:pPr marL="0" indent="0">
              <a:buNone/>
            </a:pPr>
            <a:endParaRPr lang="fr-FR" dirty="0"/>
          </a:p>
        </p:txBody>
      </p:sp>
    </p:spTree>
    <p:extLst>
      <p:ext uri="{BB962C8B-B14F-4D97-AF65-F5344CB8AC3E}">
        <p14:creationId xmlns:p14="http://schemas.microsoft.com/office/powerpoint/2010/main" val="23609521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1378633"/>
          </a:xfrm>
        </p:spPr>
        <p:txBody>
          <a:bodyPr>
            <a:normAutofit fontScale="90000"/>
          </a:bodyPr>
          <a:lstStyle/>
          <a:p>
            <a:r>
              <a:rPr lang="fr-FR" dirty="0" smtClean="0"/>
              <a:t>                    CANCERS </a:t>
            </a:r>
            <a:r>
              <a:rPr lang="fr-FR" dirty="0"/>
              <a:t>DE LA FEMME </a:t>
            </a:r>
            <a:br>
              <a:rPr lang="fr-FR" dirty="0"/>
            </a:br>
            <a:r>
              <a:rPr lang="fr-FR" dirty="0"/>
              <a:t>                              </a:t>
            </a:r>
            <a:r>
              <a:rPr lang="fr-FR" sz="3100" b="1" u="sng" dirty="0"/>
              <a:t>CANCER DU SEIN:</a:t>
            </a:r>
            <a:br>
              <a:rPr lang="fr-FR" sz="3100" b="1" u="sng" dirty="0"/>
            </a:br>
            <a:endParaRPr lang="fr-FR" dirty="0"/>
          </a:p>
        </p:txBody>
      </p:sp>
      <p:sp>
        <p:nvSpPr>
          <p:cNvPr id="3" name="Espace réservé du contenu 2"/>
          <p:cNvSpPr>
            <a:spLocks noGrp="1"/>
          </p:cNvSpPr>
          <p:nvPr>
            <p:ph idx="1"/>
          </p:nvPr>
        </p:nvSpPr>
        <p:spPr>
          <a:xfrm>
            <a:off x="838200" y="984738"/>
            <a:ext cx="10515600" cy="5192225"/>
          </a:xfrm>
        </p:spPr>
        <p:txBody>
          <a:bodyPr/>
          <a:lstStyle/>
          <a:p>
            <a:pPr marL="0" indent="0">
              <a:buNone/>
            </a:pPr>
            <a:r>
              <a:rPr lang="fr-FR" b="1" u="sng" dirty="0" smtClean="0"/>
              <a:t>Diagnostic:</a:t>
            </a:r>
          </a:p>
          <a:p>
            <a:pPr>
              <a:buFontTx/>
              <a:buChar char="-"/>
            </a:pPr>
            <a:r>
              <a:rPr lang="fr-FR" sz="2400" dirty="0" smtClean="0"/>
              <a:t>Clinique</a:t>
            </a:r>
          </a:p>
          <a:p>
            <a:pPr>
              <a:buFontTx/>
              <a:buChar char="-"/>
            </a:pPr>
            <a:r>
              <a:rPr lang="fr-FR" sz="2400" dirty="0" smtClean="0"/>
              <a:t>Mammographie + échographie +/- IRM</a:t>
            </a:r>
          </a:p>
          <a:p>
            <a:pPr>
              <a:buFontTx/>
              <a:buChar char="-"/>
            </a:pPr>
            <a:r>
              <a:rPr lang="fr-FR" sz="2400" dirty="0"/>
              <a:t>Confirmation du </a:t>
            </a:r>
            <a:r>
              <a:rPr lang="fr-FR" sz="2400" dirty="0" smtClean="0"/>
              <a:t>diagnostic: biopsie</a:t>
            </a:r>
          </a:p>
          <a:p>
            <a:pPr>
              <a:buFontTx/>
              <a:buChar char="-"/>
            </a:pPr>
            <a:r>
              <a:rPr lang="fr-FR" sz="2400" dirty="0"/>
              <a:t>Bilan </a:t>
            </a:r>
            <a:r>
              <a:rPr lang="fr-FR" sz="2400" dirty="0" smtClean="0"/>
              <a:t>d'extension à la recherche </a:t>
            </a:r>
            <a:r>
              <a:rPr lang="fr-FR" sz="2400" dirty="0"/>
              <a:t>de métastases: radiographie thoracique, une échographie hépatique et une scintigraphie osseuse, une </a:t>
            </a:r>
            <a:r>
              <a:rPr lang="fr-FR" sz="2400" dirty="0" smtClean="0"/>
              <a:t>tomodensitométrie </a:t>
            </a:r>
            <a:r>
              <a:rPr lang="fr-FR" sz="2400" dirty="0"/>
              <a:t>(TDM) corps entier et une IRM mammaire</a:t>
            </a:r>
            <a:r>
              <a:rPr lang="fr-FR" sz="2400" dirty="0" smtClean="0"/>
              <a:t>.</a:t>
            </a:r>
          </a:p>
          <a:p>
            <a:pPr>
              <a:buFontTx/>
              <a:buChar char="-"/>
            </a:pPr>
            <a:endParaRPr lang="fr-FR" sz="2400" dirty="0" smtClean="0"/>
          </a:p>
          <a:p>
            <a:pPr>
              <a:buFontTx/>
              <a:buChar char="-"/>
            </a:pPr>
            <a:endParaRPr lang="fr-FR" sz="2400" dirty="0"/>
          </a:p>
          <a:p>
            <a:pPr marL="0" indent="0">
              <a:buNone/>
            </a:pPr>
            <a:endParaRPr lang="fr-FR" b="1" u="sng" dirty="0"/>
          </a:p>
          <a:p>
            <a:pPr marL="0" indent="0">
              <a:buNone/>
            </a:pPr>
            <a:endParaRPr lang="fr-FR" dirty="0"/>
          </a:p>
        </p:txBody>
      </p:sp>
    </p:spTree>
    <p:extLst>
      <p:ext uri="{BB962C8B-B14F-4D97-AF65-F5344CB8AC3E}">
        <p14:creationId xmlns:p14="http://schemas.microsoft.com/office/powerpoint/2010/main" val="41723799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19886" y="281354"/>
            <a:ext cx="10515600" cy="1631851"/>
          </a:xfrm>
        </p:spPr>
        <p:txBody>
          <a:bodyPr>
            <a:normAutofit fontScale="90000"/>
          </a:bodyPr>
          <a:lstStyle/>
          <a:p>
            <a:r>
              <a:rPr lang="fr-FR" dirty="0" smtClean="0"/>
              <a:t>                   CANCERS </a:t>
            </a:r>
            <a:r>
              <a:rPr lang="fr-FR" dirty="0"/>
              <a:t>DE LA FEMME </a:t>
            </a:r>
            <a:br>
              <a:rPr lang="fr-FR" dirty="0"/>
            </a:br>
            <a:r>
              <a:rPr lang="fr-FR" dirty="0"/>
              <a:t>                             </a:t>
            </a:r>
            <a:r>
              <a:rPr lang="fr-FR" sz="3100" b="1" u="sng" dirty="0" smtClean="0"/>
              <a:t>CANCER </a:t>
            </a:r>
            <a:r>
              <a:rPr lang="fr-FR" sz="3100" b="1" u="sng" dirty="0"/>
              <a:t>DU SEIN:</a:t>
            </a:r>
            <a:br>
              <a:rPr lang="fr-FR" sz="3100" b="1" u="sng" dirty="0"/>
            </a:br>
            <a:endParaRPr lang="fr-FR" dirty="0"/>
          </a:p>
        </p:txBody>
      </p:sp>
      <p:graphicFrame>
        <p:nvGraphicFramePr>
          <p:cNvPr id="4" name="Espace réservé du contenu 3"/>
          <p:cNvGraphicFramePr>
            <a:graphicFrameLocks noGrp="1"/>
          </p:cNvGraphicFramePr>
          <p:nvPr>
            <p:ph idx="1"/>
            <p:extLst/>
          </p:nvPr>
        </p:nvGraphicFramePr>
        <p:xfrm>
          <a:off x="1645917" y="2053882"/>
          <a:ext cx="8398414" cy="4642338"/>
        </p:xfrm>
        <a:graphic>
          <a:graphicData uri="http://schemas.openxmlformats.org/drawingml/2006/table">
            <a:tbl>
              <a:tblPr/>
              <a:tblGrid>
                <a:gridCol w="3924889"/>
                <a:gridCol w="4473525"/>
              </a:tblGrid>
              <a:tr h="238015">
                <a:tc>
                  <a:txBody>
                    <a:bodyPr/>
                    <a:lstStyle/>
                    <a:p>
                      <a:pPr algn="ctr"/>
                      <a:r>
                        <a:rPr lang="fr-FR" sz="1100" dirty="0"/>
                        <a:t>Classification TNM</a:t>
                      </a:r>
                    </a:p>
                  </a:txBody>
                  <a:tcPr marL="55786" marR="55786" marT="27893" marB="27893"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c>
                  <a:txBody>
                    <a:bodyPr/>
                    <a:lstStyle/>
                    <a:p>
                      <a:pPr algn="ctr"/>
                      <a:r>
                        <a:rPr lang="fr-FR" sz="1100"/>
                        <a:t>Description</a:t>
                      </a:r>
                    </a:p>
                  </a:txBody>
                  <a:tcPr marL="55786" marR="55786" marT="27893" marB="27893"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r>
              <a:tr h="238015">
                <a:tc>
                  <a:txBody>
                    <a:bodyPr/>
                    <a:lstStyle/>
                    <a:p>
                      <a:pPr algn="ctr"/>
                      <a:endParaRPr lang="fr-FR" sz="1100"/>
                    </a:p>
                  </a:txBody>
                  <a:tcPr marL="55786" marR="55786" marT="27893" marB="27893"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endParaRPr lang="fr-FR" sz="1100"/>
                    </a:p>
                  </a:txBody>
                  <a:tcPr marL="55786" marR="55786" marT="27893" marB="27893">
                    <a:lnL w="9525" cap="flat" cmpd="sng" algn="ctr">
                      <a:solidFill>
                        <a:srgbClr val="999999"/>
                      </a:solidFill>
                      <a:prstDash val="solid"/>
                      <a:round/>
                      <a:headEnd type="none" w="med" len="med"/>
                      <a:tailEnd type="none" w="med" len="med"/>
                    </a:lnL>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r>
              <a:tr h="416600">
                <a:tc>
                  <a:txBody>
                    <a:bodyPr/>
                    <a:lstStyle/>
                    <a:p>
                      <a:pPr algn="ctr"/>
                      <a:r>
                        <a:rPr lang="fr-FR" sz="1100" b="1"/>
                        <a:t>Tx</a:t>
                      </a:r>
                      <a:endParaRPr lang="fr-FR" sz="1100"/>
                    </a:p>
                  </a:txBody>
                  <a:tcPr marL="55786" marR="55786" marT="27893" marB="27893"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c>
                  <a:txBody>
                    <a:bodyPr/>
                    <a:lstStyle/>
                    <a:p>
                      <a:pPr algn="ctr"/>
                      <a:r>
                        <a:rPr lang="fr-FR" sz="1100"/>
                        <a:t>Tumeur ne pouvant être appréciée par défaut de renseignements</a:t>
                      </a:r>
                    </a:p>
                  </a:txBody>
                  <a:tcPr marL="55786" marR="55786" marT="27893" marB="27893"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r>
              <a:tr h="238015">
                <a:tc>
                  <a:txBody>
                    <a:bodyPr/>
                    <a:lstStyle/>
                    <a:p>
                      <a:pPr algn="ctr"/>
                      <a:r>
                        <a:rPr lang="fr-FR" sz="1100" b="1"/>
                        <a:t>T0</a:t>
                      </a:r>
                      <a:endParaRPr lang="fr-FR" sz="1100"/>
                    </a:p>
                  </a:txBody>
                  <a:tcPr marL="55786" marR="55786" marT="27893" marB="27893"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c>
                  <a:txBody>
                    <a:bodyPr/>
                    <a:lstStyle/>
                    <a:p>
                      <a:pPr algn="ctr"/>
                      <a:r>
                        <a:rPr lang="fr-FR" sz="1100" dirty="0"/>
                        <a:t>Pas d'évidence de tumeur primitive</a:t>
                      </a:r>
                    </a:p>
                  </a:txBody>
                  <a:tcPr marL="55786" marR="55786" marT="27893" marB="27893"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r>
              <a:tr h="595187">
                <a:tc>
                  <a:txBody>
                    <a:bodyPr/>
                    <a:lstStyle/>
                    <a:p>
                      <a:pPr algn="ctr"/>
                      <a:r>
                        <a:rPr lang="fr-FR" sz="1100" b="1"/>
                        <a:t>Tis</a:t>
                      </a:r>
                      <a:endParaRPr lang="fr-FR" sz="1100"/>
                    </a:p>
                  </a:txBody>
                  <a:tcPr marL="55786" marR="55786" marT="27893" marB="27893"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c>
                  <a:txBody>
                    <a:bodyPr/>
                    <a:lstStyle/>
                    <a:p>
                      <a:pPr algn="ctr"/>
                      <a:r>
                        <a:rPr lang="fr-FR" sz="1100"/>
                        <a:t>Carcinome canalaire in situ ou carcinome lobulaire in situ ou maladie de Paget du mamelon sans tumeur sous-jacente</a:t>
                      </a:r>
                    </a:p>
                  </a:txBody>
                  <a:tcPr marL="55786" marR="55786" marT="27893" marB="27893"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r>
              <a:tr h="952360">
                <a:tc>
                  <a:txBody>
                    <a:bodyPr/>
                    <a:lstStyle/>
                    <a:p>
                      <a:pPr algn="ctr"/>
                      <a:r>
                        <a:rPr lang="fr-FR" sz="1100" b="1"/>
                        <a:t>T1</a:t>
                      </a:r>
                      <a:r>
                        <a:rPr lang="fr-FR" sz="1100"/>
                        <a:t/>
                      </a:r>
                      <a:br>
                        <a:rPr lang="fr-FR" sz="1100"/>
                      </a:br>
                      <a:r>
                        <a:rPr lang="fr-FR" sz="1100"/>
                        <a:t>T1a</a:t>
                      </a:r>
                      <a:br>
                        <a:rPr lang="fr-FR" sz="1100"/>
                      </a:br>
                      <a:r>
                        <a:rPr lang="fr-FR" sz="1100"/>
                        <a:t>T1b</a:t>
                      </a:r>
                      <a:br>
                        <a:rPr lang="fr-FR" sz="1100"/>
                      </a:br>
                      <a:r>
                        <a:rPr lang="fr-FR" sz="1100"/>
                        <a:t>T1c</a:t>
                      </a:r>
                    </a:p>
                  </a:txBody>
                  <a:tcPr marL="55786" marR="55786" marT="27893" marB="27893"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c>
                  <a:txBody>
                    <a:bodyPr/>
                    <a:lstStyle/>
                    <a:p>
                      <a:pPr algn="ctr"/>
                      <a:r>
                        <a:rPr lang="fr-FR" sz="1100" dirty="0"/>
                        <a:t>Tumeur inférieure à 2 cm dans sa plus grande dimension</a:t>
                      </a:r>
                      <a:br>
                        <a:rPr lang="fr-FR" sz="1100" dirty="0"/>
                      </a:br>
                      <a:r>
                        <a:rPr lang="fr-FR" sz="1100" dirty="0"/>
                        <a:t>- T &lt; 0,5 cm</a:t>
                      </a:r>
                      <a:br>
                        <a:rPr lang="fr-FR" sz="1100" dirty="0"/>
                      </a:br>
                      <a:r>
                        <a:rPr lang="fr-FR" sz="1100" dirty="0"/>
                        <a:t>- T entre 0,5 et 1 cm</a:t>
                      </a:r>
                      <a:br>
                        <a:rPr lang="fr-FR" sz="1100" dirty="0"/>
                      </a:br>
                      <a:r>
                        <a:rPr lang="fr-FR" sz="1100" dirty="0"/>
                        <a:t>- T entre 1 et 2 cm</a:t>
                      </a:r>
                    </a:p>
                  </a:txBody>
                  <a:tcPr marL="55786" marR="55786" marT="27893" marB="27893"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r>
              <a:tr h="416600">
                <a:tc>
                  <a:txBody>
                    <a:bodyPr/>
                    <a:lstStyle/>
                    <a:p>
                      <a:pPr algn="ctr"/>
                      <a:r>
                        <a:rPr lang="fr-FR" sz="1100" b="1"/>
                        <a:t>T2</a:t>
                      </a:r>
                      <a:endParaRPr lang="fr-FR" sz="1100"/>
                    </a:p>
                  </a:txBody>
                  <a:tcPr marL="55786" marR="55786" marT="27893" marB="27893"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c>
                  <a:txBody>
                    <a:bodyPr/>
                    <a:lstStyle/>
                    <a:p>
                      <a:pPr algn="ctr"/>
                      <a:r>
                        <a:rPr lang="fr-FR" sz="1100" dirty="0"/>
                        <a:t>Tumeur supérieure à 2 cm et inférieure à 5 cm dans sa plus grande dimension</a:t>
                      </a:r>
                    </a:p>
                  </a:txBody>
                  <a:tcPr marL="55786" marR="55786" marT="27893" marB="27893"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r>
              <a:tr h="416600">
                <a:tc>
                  <a:txBody>
                    <a:bodyPr/>
                    <a:lstStyle/>
                    <a:p>
                      <a:pPr algn="ctr"/>
                      <a:r>
                        <a:rPr lang="fr-FR" sz="1100" b="1"/>
                        <a:t>T3</a:t>
                      </a:r>
                      <a:endParaRPr lang="fr-FR" sz="1100"/>
                    </a:p>
                  </a:txBody>
                  <a:tcPr marL="55786" marR="55786" marT="27893" marB="27893"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c>
                  <a:txBody>
                    <a:bodyPr/>
                    <a:lstStyle/>
                    <a:p>
                      <a:pPr algn="ctr"/>
                      <a:r>
                        <a:rPr lang="fr-FR" sz="1100"/>
                        <a:t>Tumeur de plus de 5 cm dans sa plus grande dimension</a:t>
                      </a:r>
                    </a:p>
                  </a:txBody>
                  <a:tcPr marL="55786" marR="55786" marT="27893" marB="27893"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r>
              <a:tr h="1130946">
                <a:tc>
                  <a:txBody>
                    <a:bodyPr/>
                    <a:lstStyle/>
                    <a:p>
                      <a:pPr algn="ctr"/>
                      <a:r>
                        <a:rPr lang="fr-FR" sz="1100" b="1"/>
                        <a:t>T4</a:t>
                      </a:r>
                      <a:r>
                        <a:rPr lang="fr-FR" sz="1100"/>
                        <a:t/>
                      </a:r>
                      <a:br>
                        <a:rPr lang="fr-FR" sz="1100"/>
                      </a:br>
                      <a:r>
                        <a:rPr lang="fr-FR" sz="1100"/>
                        <a:t>T4a</a:t>
                      </a:r>
                      <a:br>
                        <a:rPr lang="fr-FR" sz="1100"/>
                      </a:br>
                      <a:r>
                        <a:rPr lang="fr-FR" sz="1100"/>
                        <a:t>T4b</a:t>
                      </a:r>
                      <a:br>
                        <a:rPr lang="fr-FR" sz="1100"/>
                      </a:br>
                      <a:r>
                        <a:rPr lang="fr-FR" sz="1100"/>
                        <a:t>T4c</a:t>
                      </a:r>
                      <a:br>
                        <a:rPr lang="fr-FR" sz="1100"/>
                      </a:br>
                      <a:r>
                        <a:rPr lang="fr-FR" sz="1100"/>
                        <a:t>T4d</a:t>
                      </a:r>
                    </a:p>
                  </a:txBody>
                  <a:tcPr marL="55786" marR="55786" marT="27893" marB="27893"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c>
                  <a:txBody>
                    <a:bodyPr/>
                    <a:lstStyle/>
                    <a:p>
                      <a:pPr algn="ctr"/>
                      <a:r>
                        <a:rPr lang="fr-FR" sz="1100" dirty="0"/>
                        <a:t>Tumeur de toute taille avec extension :</a:t>
                      </a:r>
                      <a:br>
                        <a:rPr lang="fr-FR" sz="1100" dirty="0"/>
                      </a:br>
                      <a:r>
                        <a:rPr lang="fr-FR" sz="1100" dirty="0"/>
                        <a:t>- à la paroi thoracique</a:t>
                      </a:r>
                      <a:br>
                        <a:rPr lang="fr-FR" sz="1100" dirty="0"/>
                      </a:br>
                      <a:r>
                        <a:rPr lang="fr-FR" sz="1100" dirty="0"/>
                        <a:t>- œdème ou ulcération de la peau ou nodule de </a:t>
                      </a:r>
                      <a:r>
                        <a:rPr lang="fr-FR" sz="1100" dirty="0" err="1"/>
                        <a:t>perméation</a:t>
                      </a:r>
                      <a:r>
                        <a:rPr lang="fr-FR" sz="1100" dirty="0"/>
                        <a:t/>
                      </a:r>
                      <a:br>
                        <a:rPr lang="fr-FR" sz="1100" dirty="0"/>
                      </a:br>
                      <a:r>
                        <a:rPr lang="fr-FR" sz="1100" dirty="0"/>
                        <a:t>- à la peau et à la paroi thoracique</a:t>
                      </a:r>
                      <a:br>
                        <a:rPr lang="fr-FR" sz="1100" dirty="0"/>
                      </a:br>
                      <a:r>
                        <a:rPr lang="fr-FR" sz="1100" dirty="0"/>
                        <a:t>Cancer inflammatoire</a:t>
                      </a:r>
                    </a:p>
                  </a:txBody>
                  <a:tcPr marL="55786" marR="55786" marT="27893" marB="27893"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FEFEF"/>
                    </a:solidFill>
                  </a:tcPr>
                </a:tc>
              </a:tr>
            </a:tbl>
          </a:graphicData>
        </a:graphic>
      </p:graphicFrame>
    </p:spTree>
    <p:extLst>
      <p:ext uri="{BB962C8B-B14F-4D97-AF65-F5344CB8AC3E}">
        <p14:creationId xmlns:p14="http://schemas.microsoft.com/office/powerpoint/2010/main" val="27087039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815247"/>
          </a:xfrm>
        </p:spPr>
        <p:txBody>
          <a:bodyPr/>
          <a:lstStyle/>
          <a:p>
            <a:r>
              <a:rPr lang="fr-FR" dirty="0" smtClean="0"/>
              <a:t>                  CANCERS </a:t>
            </a:r>
            <a:r>
              <a:rPr lang="fr-FR" dirty="0"/>
              <a:t>DE LA </a:t>
            </a:r>
            <a:r>
              <a:rPr lang="fr-FR" dirty="0" smtClean="0"/>
              <a:t>FEMME</a:t>
            </a:r>
            <a:endParaRPr lang="fr-FR" dirty="0"/>
          </a:p>
        </p:txBody>
      </p:sp>
      <p:sp>
        <p:nvSpPr>
          <p:cNvPr id="3" name="Espace réservé du contenu 2"/>
          <p:cNvSpPr>
            <a:spLocks noGrp="1"/>
          </p:cNvSpPr>
          <p:nvPr>
            <p:ph idx="1"/>
          </p:nvPr>
        </p:nvSpPr>
        <p:spPr>
          <a:xfrm>
            <a:off x="838200" y="1112704"/>
            <a:ext cx="10515600" cy="5064259"/>
          </a:xfrm>
        </p:spPr>
        <p:txBody>
          <a:bodyPr/>
          <a:lstStyle/>
          <a:p>
            <a:pPr marL="0" indent="0">
              <a:buNone/>
            </a:pPr>
            <a:r>
              <a:rPr lang="fr-FR" b="1" u="sng" dirty="0" smtClean="0"/>
              <a:t>CANCER DU SEIN:</a:t>
            </a:r>
            <a:endParaRPr lang="fr-FR" b="1" u="sng" dirty="0"/>
          </a:p>
        </p:txBody>
      </p:sp>
      <p:pic>
        <p:nvPicPr>
          <p:cNvPr id="1026" name="Picture 2" descr="Afficher l'image d'ori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6760" y="1498293"/>
            <a:ext cx="5210979" cy="4976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752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648427"/>
          </a:xfrm>
        </p:spPr>
        <p:txBody>
          <a:bodyPr>
            <a:normAutofit fontScale="90000"/>
          </a:bodyPr>
          <a:lstStyle/>
          <a:p>
            <a:r>
              <a:rPr lang="fr-FR" dirty="0" smtClean="0"/>
              <a:t>                   CANCERS </a:t>
            </a:r>
            <a:r>
              <a:rPr lang="fr-FR" dirty="0"/>
              <a:t>DE LA FEMME</a:t>
            </a:r>
          </a:p>
        </p:txBody>
      </p:sp>
      <p:pic>
        <p:nvPicPr>
          <p:cNvPr id="2050" name="Picture 2" descr="Afficher l'image d'origin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74312" y="2404511"/>
            <a:ext cx="5414561" cy="475417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53388" y="2004401"/>
            <a:ext cx="2688116" cy="400110"/>
          </a:xfrm>
          <a:prstGeom prst="rect">
            <a:avLst/>
          </a:prstGeom>
        </p:spPr>
        <p:txBody>
          <a:bodyPr wrap="square">
            <a:spAutoFit/>
          </a:bodyPr>
          <a:lstStyle/>
          <a:p>
            <a:r>
              <a:rPr lang="fr-FR" sz="2000" b="1" u="sng" dirty="0"/>
              <a:t>CANCER </a:t>
            </a:r>
            <a:r>
              <a:rPr lang="fr-FR" sz="2000" b="1" u="sng" dirty="0" smtClean="0"/>
              <a:t>DU SEIN</a:t>
            </a:r>
            <a:r>
              <a:rPr lang="fr-FR" sz="2000" b="1" u="sng" dirty="0"/>
              <a:t>:</a:t>
            </a:r>
          </a:p>
        </p:txBody>
      </p:sp>
    </p:spTree>
    <p:extLst>
      <p:ext uri="{BB962C8B-B14F-4D97-AF65-F5344CB8AC3E}">
        <p14:creationId xmlns:p14="http://schemas.microsoft.com/office/powerpoint/2010/main" val="10664353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99152"/>
            <a:ext cx="10515600" cy="980502"/>
          </a:xfrm>
        </p:spPr>
        <p:txBody>
          <a:bodyPr/>
          <a:lstStyle/>
          <a:p>
            <a:r>
              <a:rPr lang="fr-FR" dirty="0" smtClean="0"/>
              <a:t>                CANCERS </a:t>
            </a:r>
            <a:r>
              <a:rPr lang="fr-FR" dirty="0"/>
              <a:t>DE LA FEMME</a:t>
            </a:r>
          </a:p>
        </p:txBody>
      </p:sp>
      <p:pic>
        <p:nvPicPr>
          <p:cNvPr id="7170" name="Picture 2" descr="Afficher l'image d'origin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55913" y="1531345"/>
            <a:ext cx="6577407" cy="493555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4236" y="3244334"/>
            <a:ext cx="1883885" cy="369332"/>
          </a:xfrm>
          <a:prstGeom prst="rect">
            <a:avLst/>
          </a:prstGeom>
        </p:spPr>
        <p:txBody>
          <a:bodyPr wrap="square">
            <a:spAutoFit/>
          </a:bodyPr>
          <a:lstStyle/>
          <a:p>
            <a:r>
              <a:rPr lang="fr-FR" b="1" u="sng" dirty="0"/>
              <a:t>CANCER DU SEIN:</a:t>
            </a:r>
          </a:p>
        </p:txBody>
      </p:sp>
    </p:spTree>
    <p:extLst>
      <p:ext uri="{BB962C8B-B14F-4D97-AF65-F5344CB8AC3E}">
        <p14:creationId xmlns:p14="http://schemas.microsoft.com/office/powerpoint/2010/main" val="3858144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633045"/>
          </a:xfrm>
        </p:spPr>
        <p:txBody>
          <a:bodyPr>
            <a:normAutofit fontScale="90000"/>
          </a:bodyPr>
          <a:lstStyle/>
          <a:p>
            <a:r>
              <a:rPr lang="fr-FR" dirty="0" smtClean="0"/>
              <a:t>                      CANCERS </a:t>
            </a:r>
            <a:r>
              <a:rPr lang="fr-FR" dirty="0"/>
              <a:t>DE LA FEMME</a:t>
            </a:r>
          </a:p>
        </p:txBody>
      </p:sp>
      <p:pic>
        <p:nvPicPr>
          <p:cNvPr id="10242" name="Picture 2" descr="Résultat de recherche d'images pour &quot;cancers de la femme&quo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051495" y="1730325"/>
            <a:ext cx="5022167" cy="369980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6609" y="1500163"/>
            <a:ext cx="1941343" cy="369332"/>
          </a:xfrm>
          <a:prstGeom prst="rect">
            <a:avLst/>
          </a:prstGeom>
        </p:spPr>
        <p:txBody>
          <a:bodyPr wrap="square">
            <a:spAutoFit/>
          </a:bodyPr>
          <a:lstStyle/>
          <a:p>
            <a:r>
              <a:rPr lang="fr-FR" b="1" u="sng" dirty="0"/>
              <a:t>CANCER DU SEIN:</a:t>
            </a:r>
          </a:p>
        </p:txBody>
      </p:sp>
    </p:spTree>
    <p:extLst>
      <p:ext uri="{BB962C8B-B14F-4D97-AF65-F5344CB8AC3E}">
        <p14:creationId xmlns:p14="http://schemas.microsoft.com/office/powerpoint/2010/main" val="31173423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6325" y="237507"/>
            <a:ext cx="10515600" cy="285008"/>
          </a:xfrm>
        </p:spPr>
        <p:txBody>
          <a:bodyPr>
            <a:normAutofit fontScale="90000"/>
          </a:bodyPr>
          <a:lstStyle/>
          <a:p>
            <a:r>
              <a:rPr lang="fr-FR" sz="2400" dirty="0" smtClean="0">
                <a:latin typeface="Arial" panose="020B0604020202020204" pitchFamily="34" charset="0"/>
                <a:cs typeface="Arial" panose="020B0604020202020204" pitchFamily="34" charset="0"/>
              </a:rPr>
              <a:t>                                Radiographie pulmonaire standard</a:t>
            </a:r>
            <a:endParaRPr lang="fr-FR" sz="24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17867" y="3025589"/>
            <a:ext cx="3810000" cy="3576918"/>
          </a:xfrm>
        </p:spPr>
      </p:pic>
      <p:sp>
        <p:nvSpPr>
          <p:cNvPr id="5" name="Rectangle 4"/>
          <p:cNvSpPr/>
          <p:nvPr/>
        </p:nvSpPr>
        <p:spPr>
          <a:xfrm>
            <a:off x="0" y="748145"/>
            <a:ext cx="12192000" cy="2862322"/>
          </a:xfrm>
          <a:prstGeom prst="rect">
            <a:avLst/>
          </a:prstGeom>
        </p:spPr>
        <p:txBody>
          <a:bodyPr wrap="square">
            <a:spAutoFit/>
          </a:bodyPr>
          <a:lstStyle/>
          <a:p>
            <a:r>
              <a:rPr lang="fr-FR" b="0" i="0" dirty="0" smtClean="0">
                <a:solidFill>
                  <a:srgbClr val="000000"/>
                </a:solidFill>
                <a:effectLst/>
                <a:latin typeface="Calibri" panose="020F0502020204030204" pitchFamily="34" charset="0"/>
              </a:rPr>
              <a:t>Le principe de la radiologie est une impression photographique par les rayons X sur un film argentique (plus précisément une cassette contenant un film sensible à la lumière visible et recouverte généralement de un ou deux écrans renforçateurs qui s'illuminent lorsqu'ils sont exposés aux rayons X). Les rayons X peuvent traverser la matière, ce qui explique que la quantité de rayons X reçue dans les différentes zones du film dépend de l'absorption des rayons X par les différents tissus traversés soit leur densité.</a:t>
            </a:r>
          </a:p>
          <a:p>
            <a:r>
              <a:rPr lang="fr-FR" dirty="0"/>
              <a:t> Ainsi, les os très denses apparaîtront en clair (vers le blanc), tandis que les structures moins denses (les tissus mous) et les organes tels que les poumons (contenant de l’air) seront visibles sur la radiographie dans une couleur beaucoup plus sombre (dans différents tons de gris voire en noir ).</a:t>
            </a:r>
          </a:p>
          <a:p>
            <a:r>
              <a:rPr lang="fr-FR" dirty="0"/>
              <a:t> </a:t>
            </a:r>
          </a:p>
          <a:p>
            <a:endParaRPr lang="fr-FR" dirty="0"/>
          </a:p>
        </p:txBody>
      </p:sp>
    </p:spTree>
    <p:extLst>
      <p:ext uri="{BB962C8B-B14F-4D97-AF65-F5344CB8AC3E}">
        <p14:creationId xmlns:p14="http://schemas.microsoft.com/office/powerpoint/2010/main" val="2445920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0"/>
            <a:ext cx="10515600" cy="925418"/>
          </a:xfrm>
        </p:spPr>
        <p:txBody>
          <a:bodyPr>
            <a:normAutofit/>
          </a:bodyPr>
          <a:lstStyle/>
          <a:p>
            <a:r>
              <a:rPr lang="fr-FR" dirty="0" smtClean="0"/>
              <a:t>              CANCERS </a:t>
            </a:r>
            <a:r>
              <a:rPr lang="fr-FR" dirty="0"/>
              <a:t>DE LA FEMME</a:t>
            </a:r>
          </a:p>
        </p:txBody>
      </p:sp>
      <p:pic>
        <p:nvPicPr>
          <p:cNvPr id="6146" name="Picture 2" descr="Résultat de recherche d'images pour &quot;cancers de la femme&qu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18622" y="1773716"/>
            <a:ext cx="5717754" cy="39440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98305" y="3244334"/>
            <a:ext cx="1883884" cy="369332"/>
          </a:xfrm>
          <a:prstGeom prst="rect">
            <a:avLst/>
          </a:prstGeom>
        </p:spPr>
        <p:txBody>
          <a:bodyPr wrap="square">
            <a:spAutoFit/>
          </a:bodyPr>
          <a:lstStyle/>
          <a:p>
            <a:r>
              <a:rPr lang="fr-FR" b="1" u="sng" dirty="0"/>
              <a:t>CANCER DU SEIN:</a:t>
            </a:r>
          </a:p>
        </p:txBody>
      </p:sp>
    </p:spTree>
    <p:extLst>
      <p:ext uri="{BB962C8B-B14F-4D97-AF65-F5344CB8AC3E}">
        <p14:creationId xmlns:p14="http://schemas.microsoft.com/office/powerpoint/2010/main" val="10775368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749146"/>
          </a:xfrm>
        </p:spPr>
        <p:txBody>
          <a:bodyPr/>
          <a:lstStyle/>
          <a:p>
            <a:r>
              <a:rPr lang="fr-FR" dirty="0" smtClean="0"/>
              <a:t>                   CANCERS </a:t>
            </a:r>
            <a:r>
              <a:rPr lang="fr-FR" dirty="0"/>
              <a:t>DE LA FEMME</a:t>
            </a:r>
          </a:p>
        </p:txBody>
      </p:sp>
      <p:pic>
        <p:nvPicPr>
          <p:cNvPr id="8194" name="Picture 2" descr="Résultat de recherche d'images pour &quot;cancers de la femme&qu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22493" y="1741555"/>
            <a:ext cx="4990641" cy="345929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Afficher l'image d'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997" y="1494015"/>
            <a:ext cx="6305550" cy="44667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34572" y="752249"/>
            <a:ext cx="2743200" cy="369332"/>
          </a:xfrm>
          <a:prstGeom prst="rect">
            <a:avLst/>
          </a:prstGeom>
        </p:spPr>
        <p:txBody>
          <a:bodyPr wrap="square">
            <a:spAutoFit/>
          </a:bodyPr>
          <a:lstStyle/>
          <a:p>
            <a:r>
              <a:rPr lang="fr-FR" b="1" u="sng" dirty="0" smtClean="0"/>
              <a:t>CANCER DU SEIN</a:t>
            </a:r>
            <a:r>
              <a:rPr lang="fr-FR" b="1" u="sng" dirty="0"/>
              <a:t>:</a:t>
            </a:r>
          </a:p>
        </p:txBody>
      </p:sp>
    </p:spTree>
    <p:extLst>
      <p:ext uri="{BB962C8B-B14F-4D97-AF65-F5344CB8AC3E}">
        <p14:creationId xmlns:p14="http://schemas.microsoft.com/office/powerpoint/2010/main" val="9063584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618564"/>
          </a:xfrm>
        </p:spPr>
        <p:txBody>
          <a:bodyPr>
            <a:normAutofit fontScale="90000"/>
          </a:bodyPr>
          <a:lstStyle/>
          <a:p>
            <a:r>
              <a:rPr lang="fr-FR" dirty="0" smtClean="0"/>
              <a:t>                  Mammographie normale</a:t>
            </a:r>
            <a:endParaRPr lang="fr-FR"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34670" y="793376"/>
            <a:ext cx="7234518" cy="5410481"/>
          </a:xfrm>
        </p:spPr>
      </p:pic>
    </p:spTree>
    <p:extLst>
      <p:ext uri="{BB962C8B-B14F-4D97-AF65-F5344CB8AC3E}">
        <p14:creationId xmlns:p14="http://schemas.microsoft.com/office/powerpoint/2010/main" val="25984487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510987"/>
          </a:xfrm>
        </p:spPr>
        <p:txBody>
          <a:bodyPr>
            <a:normAutofit/>
          </a:bodyPr>
          <a:lstStyle/>
          <a:p>
            <a:r>
              <a:rPr lang="fr-FR" sz="2800" dirty="0" smtClean="0"/>
              <a:t>                                            Mammographie </a:t>
            </a:r>
            <a:r>
              <a:rPr lang="fr-FR" sz="2800" dirty="0"/>
              <a:t>normale</a:t>
            </a:r>
          </a:p>
        </p:txBody>
      </p:sp>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2694" y="981635"/>
            <a:ext cx="10641106" cy="5195328"/>
          </a:xfrm>
        </p:spPr>
      </p:pic>
    </p:spTree>
    <p:extLst>
      <p:ext uri="{BB962C8B-B14F-4D97-AF65-F5344CB8AC3E}">
        <p14:creationId xmlns:p14="http://schemas.microsoft.com/office/powerpoint/2010/main" val="35212823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578223"/>
          </a:xfrm>
        </p:spPr>
        <p:txBody>
          <a:bodyPr>
            <a:normAutofit fontScale="90000"/>
          </a:bodyPr>
          <a:lstStyle/>
          <a:p>
            <a:r>
              <a:rPr lang="fr-FR" dirty="0" smtClean="0"/>
              <a:t>                             </a:t>
            </a:r>
            <a:r>
              <a:rPr lang="fr-FR" sz="2800" dirty="0" smtClean="0"/>
              <a:t>Cancer du sein</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1565" y="847165"/>
            <a:ext cx="7059706" cy="5329798"/>
          </a:xfrm>
        </p:spPr>
      </p:pic>
    </p:spTree>
    <p:extLst>
      <p:ext uri="{BB962C8B-B14F-4D97-AF65-F5344CB8AC3E}">
        <p14:creationId xmlns:p14="http://schemas.microsoft.com/office/powerpoint/2010/main" val="38306885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98473"/>
            <a:ext cx="10515600" cy="1808319"/>
          </a:xfrm>
        </p:spPr>
        <p:txBody>
          <a:bodyPr>
            <a:normAutofit fontScale="90000"/>
          </a:bodyPr>
          <a:lstStyle/>
          <a:p>
            <a:r>
              <a:rPr lang="fr-FR" dirty="0" smtClean="0"/>
              <a:t>                   </a:t>
            </a:r>
            <a:br>
              <a:rPr lang="fr-FR" dirty="0" smtClean="0"/>
            </a:br>
            <a:r>
              <a:rPr lang="fr-FR" dirty="0"/>
              <a:t/>
            </a:r>
            <a:br>
              <a:rPr lang="fr-FR" dirty="0"/>
            </a:br>
            <a:r>
              <a:rPr lang="fr-FR" dirty="0" smtClean="0"/>
              <a:t>                  CANCERS </a:t>
            </a:r>
            <a:r>
              <a:rPr lang="fr-FR" dirty="0"/>
              <a:t>DE LA FEMME </a:t>
            </a:r>
            <a:br>
              <a:rPr lang="fr-FR" dirty="0"/>
            </a:br>
            <a:r>
              <a:rPr lang="fr-FR" dirty="0"/>
              <a:t>                             </a:t>
            </a:r>
            <a:r>
              <a:rPr lang="fr-FR" sz="3100" b="1" u="sng" dirty="0"/>
              <a:t>CANCER DU SEIN:</a:t>
            </a:r>
            <a:br>
              <a:rPr lang="fr-FR" sz="3100" b="1" u="sng" dirty="0"/>
            </a:br>
            <a:r>
              <a:rPr lang="fr-FR" sz="3100" b="1" u="sng" dirty="0" smtClean="0"/>
              <a:t>Quelques mots sur les micro ou macro calcifications:</a:t>
            </a:r>
            <a:endParaRPr lang="fr-FR" dirty="0"/>
          </a:p>
        </p:txBody>
      </p:sp>
      <p:sp>
        <p:nvSpPr>
          <p:cNvPr id="3" name="Espace réservé du contenu 2"/>
          <p:cNvSpPr>
            <a:spLocks noGrp="1"/>
          </p:cNvSpPr>
          <p:nvPr>
            <p:ph idx="1"/>
          </p:nvPr>
        </p:nvSpPr>
        <p:spPr>
          <a:xfrm>
            <a:off x="4819356" y="5131533"/>
            <a:ext cx="10515600" cy="4351338"/>
          </a:xfrm>
        </p:spPr>
        <p:txBody>
          <a:bodyPr/>
          <a:lstStyle/>
          <a:p>
            <a:pPr marL="0" indent="0">
              <a:buNone/>
            </a:pPr>
            <a:r>
              <a:rPr lang="fr-FR" dirty="0" smtClean="0"/>
              <a:t>:</a:t>
            </a:r>
            <a:endParaRPr lang="fr-FR" dirty="0"/>
          </a:p>
          <a:p>
            <a:pPr marL="0" indent="0">
              <a:buNone/>
            </a:pPr>
            <a:endParaRPr lang="fr-FR" dirty="0"/>
          </a:p>
        </p:txBody>
      </p:sp>
      <p:pic>
        <p:nvPicPr>
          <p:cNvPr id="18434" name="Picture 2" descr="Résultat de recherche d'images pour &quot;images de microcalcifications mammaires&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8417" y="2736786"/>
            <a:ext cx="5639866" cy="36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352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927846"/>
          </a:xfrm>
        </p:spPr>
        <p:txBody>
          <a:bodyPr>
            <a:normAutofit/>
          </a:bodyPr>
          <a:lstStyle/>
          <a:p>
            <a:r>
              <a:rPr lang="fr-FR" sz="2800" b="1" dirty="0" smtClean="0"/>
              <a:t>           Sein </a:t>
            </a:r>
            <a:r>
              <a:rPr lang="fr-FR" sz="2800" b="1" dirty="0"/>
              <a:t>droit: surdensité contenant des </a:t>
            </a:r>
            <a:r>
              <a:rPr lang="fr-FR" sz="2800" b="1" dirty="0" err="1"/>
              <a:t>microcalcifications</a:t>
            </a:r>
            <a:r>
              <a:rPr lang="fr-FR" sz="2800" b="1" dirty="0"/>
              <a:t> </a:t>
            </a:r>
            <a:r>
              <a:rPr lang="fr-FR" sz="2800" b="1" dirty="0" err="1"/>
              <a:t>irrgulières</a:t>
            </a:r>
            <a:r>
              <a:rPr lang="fr-FR" sz="2800" b="1" dirty="0"/>
              <a:t/>
            </a:r>
            <a:br>
              <a:rPr lang="fr-FR" sz="2800" b="1" dirty="0"/>
            </a:b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2282" y="430306"/>
            <a:ext cx="9318812" cy="6239435"/>
          </a:xfrm>
        </p:spPr>
      </p:pic>
    </p:spTree>
    <p:extLst>
      <p:ext uri="{BB962C8B-B14F-4D97-AF65-F5344CB8AC3E}">
        <p14:creationId xmlns:p14="http://schemas.microsoft.com/office/powerpoint/2010/main" val="15742622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                     CANCERS </a:t>
            </a:r>
            <a:r>
              <a:rPr lang="fr-FR" dirty="0"/>
              <a:t>DE LA FEMME </a:t>
            </a:r>
            <a:br>
              <a:rPr lang="fr-FR" dirty="0"/>
            </a:br>
            <a:r>
              <a:rPr lang="fr-FR" dirty="0"/>
              <a:t>                              </a:t>
            </a:r>
            <a:r>
              <a:rPr lang="fr-FR" sz="3100" b="1" u="sng" dirty="0"/>
              <a:t>CANCER DU SEIN</a:t>
            </a:r>
            <a:r>
              <a:rPr lang="fr-FR" sz="3100" b="1" u="sng" dirty="0" smtClean="0"/>
              <a:t>:</a:t>
            </a:r>
            <a:br>
              <a:rPr lang="fr-FR" sz="3100" b="1" u="sng" dirty="0" smtClean="0"/>
            </a:br>
            <a:r>
              <a:rPr lang="fr-FR" sz="2200" b="1" u="sng" dirty="0"/>
              <a:t/>
            </a:r>
            <a:br>
              <a:rPr lang="fr-FR" sz="2200" b="1" u="sng" dirty="0"/>
            </a:br>
            <a:endParaRPr lang="fr-FR" sz="2200" dirty="0"/>
          </a:p>
        </p:txBody>
      </p:sp>
      <p:pic>
        <p:nvPicPr>
          <p:cNvPr id="13314" name="Picture 2" descr="https://upload.wikimedia.org/wikipedia/commons/thumb/f/f2/Pose_harpon_pour_biopsie_sein.JPG/200px-Pose_harpon_pour_biopsie_sei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0" y="2654899"/>
            <a:ext cx="4800000" cy="360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0056" y="3128852"/>
            <a:ext cx="6096000" cy="646331"/>
          </a:xfrm>
          <a:prstGeom prst="rect">
            <a:avLst/>
          </a:prstGeom>
        </p:spPr>
        <p:txBody>
          <a:bodyPr>
            <a:spAutoFit/>
          </a:bodyPr>
          <a:lstStyle/>
          <a:p>
            <a:r>
              <a:rPr lang="fr-FR" dirty="0"/>
              <a:t>Image radiographique de contrôle de pose d'un "harpon" sur un sein en vue d'une biopsie.</a:t>
            </a:r>
          </a:p>
        </p:txBody>
      </p:sp>
    </p:spTree>
    <p:extLst>
      <p:ext uri="{BB962C8B-B14F-4D97-AF65-F5344CB8AC3E}">
        <p14:creationId xmlns:p14="http://schemas.microsoft.com/office/powerpoint/2010/main" val="25943707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1690688"/>
          </a:xfrm>
        </p:spPr>
        <p:txBody>
          <a:bodyPr>
            <a:normAutofit fontScale="90000"/>
          </a:bodyPr>
          <a:lstStyle/>
          <a:p>
            <a:r>
              <a:rPr lang="fr-FR" dirty="0" smtClean="0"/>
              <a:t>                 CANCERS </a:t>
            </a:r>
            <a:r>
              <a:rPr lang="fr-FR" dirty="0"/>
              <a:t>DE LA FEMME </a:t>
            </a:r>
            <a:br>
              <a:rPr lang="fr-FR" dirty="0"/>
            </a:br>
            <a:r>
              <a:rPr lang="fr-FR" dirty="0"/>
              <a:t>                             </a:t>
            </a:r>
            <a:r>
              <a:rPr lang="fr-FR" sz="3100" b="1" u="sng" dirty="0"/>
              <a:t>CANCER DU SEIN:</a:t>
            </a:r>
            <a:br>
              <a:rPr lang="fr-FR" sz="3100" b="1" u="sng" dirty="0"/>
            </a:br>
            <a:endParaRPr lang="fr-FR" dirty="0"/>
          </a:p>
        </p:txBody>
      </p:sp>
      <p:pic>
        <p:nvPicPr>
          <p:cNvPr id="20482" name="Picture 2" descr="Afficher l'image d'origin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80716" y="2008505"/>
            <a:ext cx="7031373" cy="500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2594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1547445"/>
          </a:xfrm>
        </p:spPr>
        <p:txBody>
          <a:bodyPr>
            <a:normAutofit fontScale="90000"/>
          </a:bodyPr>
          <a:lstStyle/>
          <a:p>
            <a:r>
              <a:rPr lang="fr-FR" dirty="0" smtClean="0"/>
              <a:t>                  </a:t>
            </a:r>
            <a:r>
              <a:rPr lang="fr-FR" dirty="0"/>
              <a:t>CANCERS DE LA FEMME </a:t>
            </a:r>
            <a:br>
              <a:rPr lang="fr-FR" dirty="0"/>
            </a:br>
            <a:r>
              <a:rPr lang="fr-FR" dirty="0"/>
              <a:t>                             </a:t>
            </a:r>
            <a:r>
              <a:rPr lang="fr-FR" sz="3100" b="1" u="sng" dirty="0"/>
              <a:t>CANCER DU SEIN:</a:t>
            </a:r>
            <a:br>
              <a:rPr lang="fr-FR" sz="3100" b="1" u="sng" dirty="0"/>
            </a:br>
            <a:endParaRPr lang="fr-FR" dirty="0"/>
          </a:p>
        </p:txBody>
      </p:sp>
      <p:sp>
        <p:nvSpPr>
          <p:cNvPr id="3" name="Espace réservé du contenu 2"/>
          <p:cNvSpPr>
            <a:spLocks noGrp="1"/>
          </p:cNvSpPr>
          <p:nvPr>
            <p:ph idx="1"/>
          </p:nvPr>
        </p:nvSpPr>
        <p:spPr>
          <a:xfrm>
            <a:off x="838200" y="1825624"/>
            <a:ext cx="10515600" cy="5032375"/>
          </a:xfrm>
        </p:spPr>
        <p:txBody>
          <a:bodyPr>
            <a:normAutofit fontScale="77500" lnSpcReduction="20000"/>
          </a:bodyPr>
          <a:lstStyle/>
          <a:p>
            <a:pPr marL="0" indent="0">
              <a:buNone/>
            </a:pPr>
            <a:r>
              <a:rPr lang="fr-FR" b="1" dirty="0" err="1"/>
              <a:t>Microcalcifications</a:t>
            </a:r>
            <a:r>
              <a:rPr lang="fr-FR" b="1" dirty="0"/>
              <a:t> et </a:t>
            </a:r>
            <a:r>
              <a:rPr lang="fr-FR" b="1" dirty="0" err="1"/>
              <a:t>macrocalcifications</a:t>
            </a:r>
            <a:endParaRPr lang="fr-FR" b="1" dirty="0"/>
          </a:p>
          <a:p>
            <a:pPr marL="0" indent="0">
              <a:buNone/>
            </a:pPr>
            <a:r>
              <a:rPr lang="fr-FR" dirty="0"/>
              <a:t>Il existe deux types de calcifications : les </a:t>
            </a:r>
            <a:r>
              <a:rPr lang="fr-FR" dirty="0" err="1"/>
              <a:t>macrocalcifications</a:t>
            </a:r>
            <a:r>
              <a:rPr lang="fr-FR" dirty="0"/>
              <a:t> et les </a:t>
            </a:r>
            <a:r>
              <a:rPr lang="fr-FR" dirty="0" err="1"/>
              <a:t>microcalcifications</a:t>
            </a:r>
            <a:r>
              <a:rPr lang="fr-FR" dirty="0"/>
              <a:t>.</a:t>
            </a:r>
          </a:p>
          <a:p>
            <a:r>
              <a:rPr lang="fr-FR" dirty="0"/>
              <a:t>Les </a:t>
            </a:r>
            <a:r>
              <a:rPr lang="fr-FR" b="1" dirty="0" err="1"/>
              <a:t>macrocalcifications</a:t>
            </a:r>
            <a:r>
              <a:rPr lang="fr-FR" dirty="0"/>
              <a:t> sont des dépôts grossiers de calcium dans le sein. Elles sont plus fréquentes chez les femmes âgées de plus de 50 ans. Elles sont souvent associées à des modifications bénignes qui se produisent dans le sein et qui sont liées par exemple au vieillissement des artères du sein, à d’anciennes lésions, à une inflammation ou à des masses telles qu'un fibroadénome. C’est la raison pour laquelle, lorsque ces </a:t>
            </a:r>
            <a:r>
              <a:rPr lang="fr-FR" dirty="0" err="1"/>
              <a:t>macrocalcifications</a:t>
            </a:r>
            <a:r>
              <a:rPr lang="fr-FR" dirty="0"/>
              <a:t> sont découvertes, le radiologue ne recommande pas systématiquement de biopsie.</a:t>
            </a:r>
          </a:p>
          <a:p>
            <a:r>
              <a:rPr lang="fr-FR" dirty="0"/>
              <a:t>Les </a:t>
            </a:r>
            <a:r>
              <a:rPr lang="fr-FR" b="1" dirty="0" err="1"/>
              <a:t>microcalcifications</a:t>
            </a:r>
            <a:r>
              <a:rPr lang="fr-FR" dirty="0"/>
              <a:t> sont de minuscules dépôts de calcium dans le sein. Leur présence signifie parfois que l'activité de certaines cellules du sein est accrue. Une cellule plus active absorbe en effet davantage de calcium que celle qui l’est moins.</a:t>
            </a:r>
          </a:p>
          <a:p>
            <a:r>
              <a:rPr lang="fr-FR" dirty="0"/>
              <a:t>Les </a:t>
            </a:r>
            <a:r>
              <a:rPr lang="fr-FR" dirty="0" err="1"/>
              <a:t>microcalcifications</a:t>
            </a:r>
            <a:r>
              <a:rPr lang="fr-FR" dirty="0"/>
              <a:t> peuvent faire suspecter un cancer du sein (comme un carcinome canalaire in situ -CCIS), notamment lorsqu’elles apparaissent isolées ou regroupées en grappes à la mammographie. Si tel est le cas, le radiologue recommande de réaliser </a:t>
            </a:r>
            <a:r>
              <a:rPr lang="fr-FR" dirty="0">
                <a:hlinkClick r:id="rId2"/>
              </a:rPr>
              <a:t>une biopsie</a:t>
            </a:r>
            <a:r>
              <a:rPr lang="fr-FR" dirty="0"/>
              <a:t> afin de vérifier qu’il ne s’agit pas d’un cancer.</a:t>
            </a:r>
          </a:p>
          <a:p>
            <a:pPr marL="0" indent="0">
              <a:buNone/>
            </a:pPr>
            <a:endParaRPr lang="fr-FR" dirty="0"/>
          </a:p>
        </p:txBody>
      </p:sp>
    </p:spTree>
    <p:extLst>
      <p:ext uri="{BB962C8B-B14F-4D97-AF65-F5344CB8AC3E}">
        <p14:creationId xmlns:p14="http://schemas.microsoft.com/office/powerpoint/2010/main" val="41549095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546264"/>
          </a:xfrm>
        </p:spPr>
        <p:txBody>
          <a:bodyPr>
            <a:normAutofit/>
          </a:bodyPr>
          <a:lstStyle/>
          <a:p>
            <a:r>
              <a:rPr lang="fr-FR" sz="2800" dirty="0" smtClean="0">
                <a:latin typeface="Arial" panose="020B0604020202020204" pitchFamily="34" charset="0"/>
                <a:cs typeface="Arial" panose="020B0604020202020204" pitchFamily="34" charset="0"/>
              </a:rPr>
              <a:t>                            Radiographie pulmonaire standard</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05049" y="700645"/>
            <a:ext cx="7873341" cy="5997038"/>
          </a:xfrm>
        </p:spPr>
      </p:pic>
    </p:spTree>
    <p:extLst>
      <p:ext uri="{BB962C8B-B14F-4D97-AF65-F5344CB8AC3E}">
        <p14:creationId xmlns:p14="http://schemas.microsoft.com/office/powerpoint/2010/main" val="27662686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1645919"/>
          </a:xfrm>
        </p:spPr>
        <p:txBody>
          <a:bodyPr>
            <a:normAutofit fontScale="90000"/>
          </a:bodyPr>
          <a:lstStyle/>
          <a:p>
            <a:r>
              <a:rPr lang="fr-FR" dirty="0" smtClean="0"/>
              <a:t>             CANCERS </a:t>
            </a:r>
            <a:r>
              <a:rPr lang="fr-FR" dirty="0"/>
              <a:t>DE LA FEMME </a:t>
            </a:r>
            <a:br>
              <a:rPr lang="fr-FR" dirty="0"/>
            </a:br>
            <a:r>
              <a:rPr lang="fr-FR" dirty="0"/>
              <a:t>                             </a:t>
            </a:r>
            <a:r>
              <a:rPr lang="fr-FR" sz="3100" b="1" u="sng" dirty="0"/>
              <a:t>CANCER DU SEIN:</a:t>
            </a:r>
            <a:br>
              <a:rPr lang="fr-FR" sz="3100" b="1" u="sng" dirty="0"/>
            </a:br>
            <a:endParaRPr lang="fr-FR" dirty="0"/>
          </a:p>
        </p:txBody>
      </p:sp>
      <p:sp>
        <p:nvSpPr>
          <p:cNvPr id="3" name="Espace réservé du contenu 2"/>
          <p:cNvSpPr>
            <a:spLocks noGrp="1"/>
          </p:cNvSpPr>
          <p:nvPr>
            <p:ph idx="1"/>
          </p:nvPr>
        </p:nvSpPr>
        <p:spPr>
          <a:xfrm>
            <a:off x="838200" y="1026942"/>
            <a:ext cx="10515600" cy="5150021"/>
          </a:xfrm>
        </p:spPr>
        <p:txBody>
          <a:bodyPr/>
          <a:lstStyle/>
          <a:p>
            <a:pPr marL="0" indent="0">
              <a:buNone/>
            </a:pPr>
            <a:r>
              <a:rPr lang="fr-FR" b="1" u="sng" dirty="0" smtClean="0"/>
              <a:t>Traitements:</a:t>
            </a:r>
          </a:p>
          <a:p>
            <a:pPr>
              <a:buFontTx/>
              <a:buChar char="-"/>
            </a:pPr>
            <a:r>
              <a:rPr lang="fr-FR" sz="2400" dirty="0" smtClean="0"/>
              <a:t>Chirurgie:</a:t>
            </a:r>
          </a:p>
          <a:p>
            <a:pPr marL="0" indent="0">
              <a:buNone/>
            </a:pPr>
            <a:r>
              <a:rPr lang="fr-FR" sz="2400" dirty="0" smtClean="0"/>
              <a:t>                       </a:t>
            </a:r>
            <a:r>
              <a:rPr lang="fr-FR" sz="2400" dirty="0" smtClean="0">
                <a:sym typeface="Symbol" panose="05050102010706020507" pitchFamily="18" charset="2"/>
              </a:rPr>
              <a:t> </a:t>
            </a:r>
            <a:r>
              <a:rPr lang="fr-FR" sz="2400" i="1" dirty="0" smtClean="0">
                <a:sym typeface="Symbol" panose="05050102010706020507" pitchFamily="18" charset="2"/>
              </a:rPr>
              <a:t>Ablation </a:t>
            </a:r>
            <a:r>
              <a:rPr lang="fr-FR" sz="2400" i="1" dirty="0">
                <a:sym typeface="Symbol" panose="05050102010706020507" pitchFamily="18" charset="2"/>
              </a:rPr>
              <a:t>de la tumeur</a:t>
            </a:r>
            <a:r>
              <a:rPr lang="fr-FR" sz="2400" dirty="0">
                <a:sym typeface="Symbol" panose="05050102010706020507" pitchFamily="18" charset="2"/>
              </a:rPr>
              <a:t>: tumorectomie ou mastectomie </a:t>
            </a:r>
            <a:endParaRPr lang="fr-FR" sz="2400" dirty="0" smtClean="0">
              <a:sym typeface="Symbol" panose="05050102010706020507" pitchFamily="18" charset="2"/>
            </a:endParaRPr>
          </a:p>
          <a:p>
            <a:pPr marL="0" indent="0">
              <a:buNone/>
            </a:pPr>
            <a:r>
              <a:rPr lang="fr-FR" sz="2400" dirty="0">
                <a:sym typeface="Symbol" panose="05050102010706020507" pitchFamily="18" charset="2"/>
              </a:rPr>
              <a:t>                        </a:t>
            </a:r>
            <a:r>
              <a:rPr lang="fr-FR" sz="2400" i="1" dirty="0">
                <a:sym typeface="Symbol" panose="05050102010706020507" pitchFamily="18" charset="2"/>
              </a:rPr>
              <a:t>Curage </a:t>
            </a:r>
            <a:r>
              <a:rPr lang="fr-FR" sz="2400" i="1" dirty="0" smtClean="0">
                <a:sym typeface="Symbol" panose="05050102010706020507" pitchFamily="18" charset="2"/>
              </a:rPr>
              <a:t>axillaire total ou ganglion </a:t>
            </a:r>
            <a:r>
              <a:rPr lang="fr-FR" sz="2400" i="1" dirty="0" err="1" smtClean="0">
                <a:sym typeface="Symbol" panose="05050102010706020507" pitchFamily="18" charset="2"/>
              </a:rPr>
              <a:t>sentinel</a:t>
            </a:r>
            <a:endParaRPr lang="fr-FR" sz="2400" i="1" dirty="0" smtClean="0">
              <a:sym typeface="Symbol" panose="05050102010706020507" pitchFamily="18" charset="2"/>
            </a:endParaRPr>
          </a:p>
          <a:p>
            <a:pPr>
              <a:buFontTx/>
              <a:buChar char="-"/>
            </a:pPr>
            <a:r>
              <a:rPr lang="fr-FR" sz="2400" dirty="0" smtClean="0">
                <a:sym typeface="Symbol" panose="05050102010706020507" pitchFamily="18" charset="2"/>
              </a:rPr>
              <a:t>Radiothérapie</a:t>
            </a:r>
          </a:p>
          <a:p>
            <a:pPr>
              <a:buFontTx/>
              <a:buChar char="-"/>
            </a:pPr>
            <a:r>
              <a:rPr lang="fr-FR" sz="2400" dirty="0" smtClean="0"/>
              <a:t>Chimiothérapie</a:t>
            </a:r>
          </a:p>
          <a:p>
            <a:pPr>
              <a:buFontTx/>
              <a:buChar char="-"/>
            </a:pPr>
            <a:r>
              <a:rPr lang="fr-FR" sz="2400" dirty="0" smtClean="0"/>
              <a:t>Thérapies ciblées: </a:t>
            </a:r>
            <a:r>
              <a:rPr lang="fr-FR" sz="2400" i="1" dirty="0" err="1"/>
              <a:t>Trastuzumab</a:t>
            </a:r>
            <a:r>
              <a:rPr lang="fr-FR" sz="2400" i="1" dirty="0"/>
              <a:t>, </a:t>
            </a:r>
            <a:r>
              <a:rPr lang="fr-FR" sz="2400" i="1" dirty="0" err="1"/>
              <a:t>Bévacizumab</a:t>
            </a:r>
            <a:r>
              <a:rPr lang="fr-FR" sz="2400" i="1" dirty="0"/>
              <a:t>, </a:t>
            </a:r>
            <a:r>
              <a:rPr lang="fr-FR" sz="2400" i="1" dirty="0" err="1" smtClean="0"/>
              <a:t>Lapatinib</a:t>
            </a:r>
            <a:endParaRPr lang="fr-FR" sz="2400" i="1" dirty="0" smtClean="0"/>
          </a:p>
          <a:p>
            <a:pPr>
              <a:buFontTx/>
              <a:buChar char="-"/>
            </a:pPr>
            <a:r>
              <a:rPr lang="fr-FR" sz="2400" dirty="0"/>
              <a:t>Hormonothérapie: </a:t>
            </a:r>
            <a:r>
              <a:rPr lang="fr-FR" sz="2400" dirty="0" smtClean="0">
                <a:sym typeface="Symbol" panose="05050102010706020507" pitchFamily="18" charset="2"/>
              </a:rPr>
              <a:t> </a:t>
            </a:r>
            <a:r>
              <a:rPr lang="fr-FR" sz="2400" i="1" dirty="0" smtClean="0"/>
              <a:t>Suppression ovarienne: </a:t>
            </a:r>
            <a:r>
              <a:rPr lang="fr-FR" sz="2000" dirty="0"/>
              <a:t>chirurgicale, </a:t>
            </a:r>
            <a:r>
              <a:rPr lang="fr-FR" sz="2000" dirty="0" err="1" smtClean="0"/>
              <a:t>radique</a:t>
            </a:r>
            <a:r>
              <a:rPr lang="fr-FR" sz="2000" dirty="0"/>
              <a:t>, médicale (agonistes de la </a:t>
            </a:r>
            <a:r>
              <a:rPr lang="fr-FR" sz="2000" dirty="0" smtClean="0">
                <a:hlinkClick r:id="rId2" tooltip="Gonadolibérine"/>
              </a:rPr>
              <a:t>LH-RH</a:t>
            </a:r>
            <a:r>
              <a:rPr lang="fr-FR" sz="2000" dirty="0" smtClean="0"/>
              <a:t>)</a:t>
            </a:r>
          </a:p>
          <a:p>
            <a:pPr marL="0" indent="0">
              <a:buNone/>
            </a:pPr>
            <a:r>
              <a:rPr lang="fr-FR" sz="2000" i="1" dirty="0" smtClean="0"/>
              <a:t>                                              </a:t>
            </a:r>
            <a:r>
              <a:rPr lang="fr-FR" sz="2000" i="1" dirty="0" smtClean="0">
                <a:sym typeface="Symbol" panose="05050102010706020507" pitchFamily="18" charset="2"/>
              </a:rPr>
              <a:t> </a:t>
            </a:r>
            <a:r>
              <a:rPr lang="fr-FR" sz="2400" i="1" dirty="0" err="1" smtClean="0"/>
              <a:t>Anti-œstrogènes</a:t>
            </a:r>
            <a:r>
              <a:rPr lang="fr-FR" sz="2400" i="1" dirty="0" smtClean="0"/>
              <a:t>: </a:t>
            </a:r>
            <a:r>
              <a:rPr lang="fr-FR" sz="2000" dirty="0" err="1" smtClean="0"/>
              <a:t>Tamoxifène</a:t>
            </a:r>
            <a:endParaRPr lang="fr-FR" sz="2000" dirty="0"/>
          </a:p>
          <a:p>
            <a:pPr marL="0" indent="0">
              <a:buNone/>
            </a:pPr>
            <a:r>
              <a:rPr lang="fr-FR" sz="2000" i="1" dirty="0" smtClean="0"/>
              <a:t>                                              </a:t>
            </a:r>
            <a:r>
              <a:rPr lang="fr-FR" sz="2000" i="1" dirty="0" smtClean="0">
                <a:sym typeface="Symbol" panose="05050102010706020507" pitchFamily="18" charset="2"/>
              </a:rPr>
              <a:t> </a:t>
            </a:r>
            <a:r>
              <a:rPr lang="fr-FR" sz="2400" i="1" dirty="0"/>
              <a:t>Anti-aromatases</a:t>
            </a:r>
          </a:p>
          <a:p>
            <a:pPr marL="0" indent="0">
              <a:buNone/>
            </a:pPr>
            <a:endParaRPr lang="fr-FR" sz="2000" i="1" dirty="0"/>
          </a:p>
          <a:p>
            <a:pPr>
              <a:buFontTx/>
              <a:buChar char="-"/>
            </a:pPr>
            <a:endParaRPr lang="fr-FR" sz="2400" dirty="0"/>
          </a:p>
          <a:p>
            <a:pPr marL="0" indent="0">
              <a:buNone/>
            </a:pPr>
            <a:endParaRPr lang="fr-FR" dirty="0"/>
          </a:p>
        </p:txBody>
      </p:sp>
    </p:spTree>
    <p:extLst>
      <p:ext uri="{BB962C8B-B14F-4D97-AF65-F5344CB8AC3E}">
        <p14:creationId xmlns:p14="http://schemas.microsoft.com/office/powerpoint/2010/main" val="18053049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Notre squelett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18565" y="0"/>
            <a:ext cx="10865223" cy="6176963"/>
          </a:xfrm>
        </p:spPr>
      </p:pic>
    </p:spTree>
    <p:extLst>
      <p:ext uri="{BB962C8B-B14F-4D97-AF65-F5344CB8AC3E}">
        <p14:creationId xmlns:p14="http://schemas.microsoft.com/office/powerpoint/2010/main" val="34432908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470646"/>
          </a:xfrm>
        </p:spPr>
        <p:txBody>
          <a:bodyPr>
            <a:normAutofit fontScale="90000"/>
          </a:bodyPr>
          <a:lstStyle/>
          <a:p>
            <a:r>
              <a:rPr lang="fr-FR" dirty="0" smtClean="0"/>
              <a:t>                            </a:t>
            </a:r>
            <a:r>
              <a:rPr lang="fr-FR" sz="2800" dirty="0" smtClean="0"/>
              <a:t>Appareil locomoteur</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3200" y="900954"/>
            <a:ext cx="6481483" cy="5298141"/>
          </a:xfrm>
        </p:spPr>
      </p:pic>
    </p:spTree>
    <p:extLst>
      <p:ext uri="{BB962C8B-B14F-4D97-AF65-F5344CB8AC3E}">
        <p14:creationId xmlns:p14="http://schemas.microsoft.com/office/powerpoint/2010/main" val="12810648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484093"/>
            <a:ext cx="10515600" cy="1277469"/>
          </a:xfrm>
        </p:spPr>
        <p:txBody>
          <a:bodyPr/>
          <a:lstStyle/>
          <a:p>
            <a:r>
              <a:rPr lang="fr-FR" dirty="0" smtClean="0"/>
              <a:t>                            </a:t>
            </a:r>
            <a:r>
              <a:rPr lang="fr-FR" sz="2800" dirty="0" smtClean="0"/>
              <a:t>Appareil </a:t>
            </a:r>
            <a:r>
              <a:rPr lang="fr-FR" sz="2800" dirty="0"/>
              <a:t>locomoteur</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04565" y="1075764"/>
            <a:ext cx="6078070" cy="5015753"/>
          </a:xfrm>
        </p:spPr>
      </p:pic>
    </p:spTree>
    <p:extLst>
      <p:ext uri="{BB962C8B-B14F-4D97-AF65-F5344CB8AC3E}">
        <p14:creationId xmlns:p14="http://schemas.microsoft.com/office/powerpoint/2010/main" val="12120416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510987"/>
          </a:xfrm>
        </p:spPr>
        <p:txBody>
          <a:bodyPr>
            <a:normAutofit fontScale="90000"/>
          </a:bodyPr>
          <a:lstStyle/>
          <a:p>
            <a:r>
              <a:rPr lang="fr-FR" dirty="0" smtClean="0"/>
              <a:t>                            </a:t>
            </a:r>
            <a:r>
              <a:rPr lang="fr-FR" sz="2800" dirty="0" smtClean="0"/>
              <a:t>Appareil </a:t>
            </a:r>
            <a:r>
              <a:rPr lang="fr-FR" sz="2800" dirty="0"/>
              <a:t>locomoteur</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22929" y="806823"/>
            <a:ext cx="7382436" cy="6051177"/>
          </a:xfrm>
        </p:spPr>
      </p:pic>
    </p:spTree>
    <p:extLst>
      <p:ext uri="{BB962C8B-B14F-4D97-AF65-F5344CB8AC3E}">
        <p14:creationId xmlns:p14="http://schemas.microsoft.com/office/powerpoint/2010/main" val="16713567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4450978" y="-56597"/>
            <a:ext cx="2981202" cy="664522"/>
          </a:xfrm>
          <a:prstGeom prst="rect">
            <a:avLst/>
          </a:prstGeom>
        </p:spPr>
      </p:pic>
      <p:sp>
        <p:nvSpPr>
          <p:cNvPr id="2" name="Titre 1"/>
          <p:cNvSpPr>
            <a:spLocks noGrp="1"/>
          </p:cNvSpPr>
          <p:nvPr>
            <p:ph type="title"/>
          </p:nvPr>
        </p:nvSpPr>
        <p:spPr>
          <a:xfrm>
            <a:off x="838200" y="-578223"/>
            <a:ext cx="10515600" cy="564775"/>
          </a:xfrm>
        </p:spPr>
        <p:txBody>
          <a:bodyPr>
            <a:normAutofit fontScale="90000"/>
          </a:bodyPr>
          <a:lstStyle/>
          <a:p>
            <a:endParaRPr lang="fr-FR" dirty="0"/>
          </a:p>
        </p:txBody>
      </p:sp>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06936" y="564776"/>
            <a:ext cx="7042182" cy="6131859"/>
          </a:xfrm>
        </p:spPr>
      </p:pic>
    </p:spTree>
    <p:extLst>
      <p:ext uri="{BB962C8B-B14F-4D97-AF65-F5344CB8AC3E}">
        <p14:creationId xmlns:p14="http://schemas.microsoft.com/office/powerpoint/2010/main" val="17047811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618564"/>
          </a:xfrm>
        </p:spPr>
        <p:txBody>
          <a:bodyPr>
            <a:normAutofit fontScale="90000"/>
          </a:bodyPr>
          <a:lstStyle/>
          <a:p>
            <a:r>
              <a:rPr lang="fr-FR" dirty="0" smtClean="0"/>
              <a:t>                            </a:t>
            </a:r>
            <a:r>
              <a:rPr lang="fr-FR" sz="2800" dirty="0" smtClean="0"/>
              <a:t>Appareil </a:t>
            </a:r>
            <a:r>
              <a:rPr lang="fr-FR" sz="2800" dirty="0"/>
              <a:t>locomoteur</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0165" y="739589"/>
            <a:ext cx="6831105" cy="5096436"/>
          </a:xfrm>
        </p:spPr>
      </p:pic>
    </p:spTree>
    <p:extLst>
      <p:ext uri="{BB962C8B-B14F-4D97-AF65-F5344CB8AC3E}">
        <p14:creationId xmlns:p14="http://schemas.microsoft.com/office/powerpoint/2010/main" val="41073697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524434"/>
          </a:xfrm>
        </p:spPr>
        <p:txBody>
          <a:bodyPr>
            <a:normAutofit fontScale="90000"/>
          </a:bodyPr>
          <a:lstStyle/>
          <a:p>
            <a:r>
              <a:rPr lang="fr-FR" dirty="0" smtClean="0"/>
              <a:t>                            </a:t>
            </a:r>
            <a:r>
              <a:rPr lang="fr-FR" sz="2800" dirty="0" smtClean="0"/>
              <a:t>Appareil </a:t>
            </a:r>
            <a:r>
              <a:rPr lang="fr-FR" sz="2800" dirty="0"/>
              <a:t>locomoteur</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5623" y="524434"/>
            <a:ext cx="5661211" cy="6333565"/>
          </a:xfrm>
        </p:spPr>
      </p:pic>
    </p:spTree>
    <p:extLst>
      <p:ext uri="{BB962C8B-B14F-4D97-AF65-F5344CB8AC3E}">
        <p14:creationId xmlns:p14="http://schemas.microsoft.com/office/powerpoint/2010/main" val="40783774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578223"/>
          </a:xfrm>
        </p:spPr>
        <p:txBody>
          <a:bodyPr>
            <a:normAutofit/>
          </a:bodyPr>
          <a:lstStyle/>
          <a:p>
            <a:r>
              <a:rPr lang="fr-FR" sz="2800" dirty="0" smtClean="0"/>
              <a:t>                                              Appareil locomoteur: scoliose</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51728" y="484095"/>
            <a:ext cx="5015753" cy="6373905"/>
          </a:xfrm>
        </p:spPr>
      </p:pic>
    </p:spTree>
    <p:extLst>
      <p:ext uri="{BB962C8B-B14F-4D97-AF65-F5344CB8AC3E}">
        <p14:creationId xmlns:p14="http://schemas.microsoft.com/office/powerpoint/2010/main" val="9444487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618564"/>
          </a:xfrm>
        </p:spPr>
        <p:txBody>
          <a:bodyPr>
            <a:normAutofit/>
          </a:bodyPr>
          <a:lstStyle/>
          <a:p>
            <a:r>
              <a:rPr lang="fr-FR" sz="2800" dirty="0" smtClean="0"/>
              <a:t>                                         Appareil locomoteur: cyphose</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66129" y="995082"/>
            <a:ext cx="2330733" cy="5661212"/>
          </a:xfrm>
        </p:spPr>
      </p:pic>
    </p:spTree>
    <p:extLst>
      <p:ext uri="{BB962C8B-B14F-4D97-AF65-F5344CB8AC3E}">
        <p14:creationId xmlns:p14="http://schemas.microsoft.com/office/powerpoint/2010/main" val="4577714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632011"/>
          </a:xfrm>
        </p:spPr>
        <p:txBody>
          <a:bodyPr>
            <a:normAutofit/>
          </a:bodyPr>
          <a:lstStyle/>
          <a:p>
            <a:r>
              <a:rPr lang="fr-FR" sz="2400" dirty="0" smtClean="0">
                <a:latin typeface="Arial" panose="020B0604020202020204" pitchFamily="34" charset="0"/>
                <a:cs typeface="Arial" panose="020B0604020202020204" pitchFamily="34" charset="0"/>
              </a:rPr>
              <a:t>                              Radiographie pulmonaire standard</a:t>
            </a:r>
            <a:endParaRPr lang="fr-FR" sz="24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9823" y="1290919"/>
            <a:ext cx="8269941" cy="4894728"/>
          </a:xfrm>
        </p:spPr>
      </p:pic>
    </p:spTree>
    <p:extLst>
      <p:ext uri="{BB962C8B-B14F-4D97-AF65-F5344CB8AC3E}">
        <p14:creationId xmlns:p14="http://schemas.microsoft.com/office/powerpoint/2010/main" val="36390103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658905"/>
          </a:xfrm>
        </p:spPr>
        <p:txBody>
          <a:bodyPr>
            <a:normAutofit/>
          </a:bodyPr>
          <a:lstStyle/>
          <a:p>
            <a:r>
              <a:rPr lang="fr-FR" sz="2800" dirty="0" smtClean="0"/>
              <a:t>                                           Appareil </a:t>
            </a:r>
            <a:r>
              <a:rPr lang="fr-FR" sz="2800" dirty="0"/>
              <a:t>locomoteur</a:t>
            </a:r>
            <a:r>
              <a:rPr lang="fr-FR" sz="2800" dirty="0" smtClean="0"/>
              <a:t>: lordose</a:t>
            </a:r>
            <a:endParaRPr lang="fr-FR" sz="2800"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91318" y="779929"/>
            <a:ext cx="3512804" cy="5809130"/>
          </a:xfrm>
        </p:spPr>
      </p:pic>
    </p:spTree>
    <p:extLst>
      <p:ext uri="{BB962C8B-B14F-4D97-AF65-F5344CB8AC3E}">
        <p14:creationId xmlns:p14="http://schemas.microsoft.com/office/powerpoint/2010/main" val="26949292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591670"/>
          </a:xfrm>
        </p:spPr>
        <p:txBody>
          <a:bodyPr>
            <a:normAutofit fontScale="90000"/>
          </a:bodyPr>
          <a:lstStyle/>
          <a:p>
            <a:r>
              <a:rPr lang="fr-FR" dirty="0" smtClean="0"/>
              <a:t>                Appareil </a:t>
            </a:r>
            <a:r>
              <a:rPr lang="fr-FR" dirty="0"/>
              <a:t>locomoteur</a:t>
            </a:r>
            <a:r>
              <a:rPr lang="fr-FR" dirty="0" smtClean="0"/>
              <a:t>: fractures</a:t>
            </a:r>
            <a:endParaRPr lang="fr-FR"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74260" y="847166"/>
            <a:ext cx="7785846" cy="5782234"/>
          </a:xfrm>
        </p:spPr>
      </p:pic>
    </p:spTree>
    <p:extLst>
      <p:ext uri="{BB962C8B-B14F-4D97-AF65-F5344CB8AC3E}">
        <p14:creationId xmlns:p14="http://schemas.microsoft.com/office/powerpoint/2010/main" val="26566724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860611"/>
          </a:xfrm>
        </p:spPr>
        <p:txBody>
          <a:bodyPr/>
          <a:lstStyle/>
          <a:p>
            <a:r>
              <a:rPr lang="fr-FR" dirty="0" smtClean="0"/>
              <a:t>                        </a:t>
            </a:r>
            <a:r>
              <a:rPr lang="fr-FR" sz="2800" dirty="0" smtClean="0"/>
              <a:t>Appareil </a:t>
            </a:r>
            <a:r>
              <a:rPr lang="fr-FR" sz="2800" dirty="0"/>
              <a:t>locomoteur: fractures</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67636" y="1075765"/>
            <a:ext cx="4787152" cy="5351929"/>
          </a:xfrm>
        </p:spPr>
      </p:pic>
    </p:spTree>
    <p:extLst>
      <p:ext uri="{BB962C8B-B14F-4D97-AF65-F5344CB8AC3E}">
        <p14:creationId xmlns:p14="http://schemas.microsoft.com/office/powerpoint/2010/main" val="5722243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658905"/>
          </a:xfrm>
        </p:spPr>
        <p:txBody>
          <a:bodyPr>
            <a:normAutofit/>
          </a:bodyPr>
          <a:lstStyle/>
          <a:p>
            <a:r>
              <a:rPr lang="fr-FR" sz="2800" dirty="0" smtClean="0"/>
              <a:t>                                   Appareil </a:t>
            </a:r>
            <a:r>
              <a:rPr lang="fr-FR" sz="2800" dirty="0"/>
              <a:t>locomoteur: fractures</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9576" y="658906"/>
            <a:ext cx="2904565" cy="6199093"/>
          </a:xfrm>
        </p:spPr>
      </p:pic>
    </p:spTree>
    <p:extLst>
      <p:ext uri="{BB962C8B-B14F-4D97-AF65-F5344CB8AC3E}">
        <p14:creationId xmlns:p14="http://schemas.microsoft.com/office/powerpoint/2010/main" val="194713792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564775"/>
          </a:xfrm>
        </p:spPr>
        <p:txBody>
          <a:bodyPr>
            <a:normAutofit fontScale="90000"/>
          </a:bodyPr>
          <a:lstStyle/>
          <a:p>
            <a:r>
              <a:rPr lang="fr-FR" dirty="0" smtClean="0"/>
              <a:t>                             </a:t>
            </a:r>
            <a:r>
              <a:rPr lang="fr-FR" sz="2800" dirty="0" smtClean="0"/>
              <a:t>Coxarthrose</a:t>
            </a:r>
            <a:endParaRPr lang="fr-FR" sz="2800" dirty="0"/>
          </a:p>
        </p:txBody>
      </p:sp>
      <p:pic>
        <p:nvPicPr>
          <p:cNvPr id="5" name="Espace réservé du conten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129" y="564776"/>
            <a:ext cx="5755342" cy="5876365"/>
          </a:xfr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4282" y="564776"/>
            <a:ext cx="5661212" cy="5876364"/>
          </a:xfrm>
          <a:prstGeom prst="rect">
            <a:avLst/>
          </a:prstGeom>
        </p:spPr>
      </p:pic>
    </p:spTree>
    <p:extLst>
      <p:ext uri="{BB962C8B-B14F-4D97-AF65-F5344CB8AC3E}">
        <p14:creationId xmlns:p14="http://schemas.microsoft.com/office/powerpoint/2010/main" val="18107913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672352"/>
          </a:xfrm>
        </p:spPr>
        <p:txBody>
          <a:bodyPr>
            <a:normAutofit fontScale="90000"/>
          </a:bodyPr>
          <a:lstStyle/>
          <a:p>
            <a:r>
              <a:rPr lang="fr-FR" dirty="0" smtClean="0"/>
              <a:t>                                  </a:t>
            </a:r>
            <a:r>
              <a:rPr lang="fr-FR" sz="2800" dirty="0" smtClean="0"/>
              <a:t>Radiographie des sinus</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68388" y="672353"/>
            <a:ext cx="7611035" cy="5782236"/>
          </a:xfrm>
        </p:spPr>
      </p:pic>
    </p:spTree>
    <p:extLst>
      <p:ext uri="{BB962C8B-B14F-4D97-AF65-F5344CB8AC3E}">
        <p14:creationId xmlns:p14="http://schemas.microsoft.com/office/powerpoint/2010/main" val="42330864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712693"/>
          </a:xfrm>
        </p:spPr>
        <p:txBody>
          <a:bodyPr/>
          <a:lstStyle/>
          <a:p>
            <a:r>
              <a:rPr lang="fr-FR" dirty="0" smtClean="0"/>
              <a:t>                                    sinusite</a:t>
            </a:r>
            <a:endParaRPr lang="fr-FR"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92071" y="806824"/>
            <a:ext cx="5432612" cy="6145305"/>
          </a:xfrm>
        </p:spPr>
      </p:pic>
    </p:spTree>
    <p:extLst>
      <p:ext uri="{BB962C8B-B14F-4D97-AF65-F5344CB8AC3E}">
        <p14:creationId xmlns:p14="http://schemas.microsoft.com/office/powerpoint/2010/main" val="168382424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1021975"/>
          </a:xfrm>
        </p:spPr>
        <p:txBody>
          <a:bodyPr>
            <a:normAutofit/>
          </a:bodyPr>
          <a:lstStyle/>
          <a:p>
            <a:r>
              <a:rPr lang="fr-FR" sz="2800" dirty="0" smtClean="0"/>
              <a:t>                    Panoramique dentaire ou orthopantomographe</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9281" y="1613648"/>
            <a:ext cx="11510683" cy="4144628"/>
          </a:xfrm>
        </p:spPr>
      </p:pic>
    </p:spTree>
    <p:extLst>
      <p:ext uri="{BB962C8B-B14F-4D97-AF65-F5344CB8AC3E}">
        <p14:creationId xmlns:p14="http://schemas.microsoft.com/office/powerpoint/2010/main" val="30967981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658905"/>
          </a:xfrm>
        </p:spPr>
        <p:txBody>
          <a:bodyPr>
            <a:normAutofit/>
          </a:bodyPr>
          <a:lstStyle/>
          <a:p>
            <a:r>
              <a:rPr lang="fr-FR" sz="2800" dirty="0" smtClean="0"/>
              <a:t>                                                              UIV</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55142" y="443753"/>
            <a:ext cx="4187270" cy="6239435"/>
          </a:xfrm>
        </p:spPr>
      </p:pic>
    </p:spTree>
    <p:extLst>
      <p:ext uri="{BB962C8B-B14F-4D97-AF65-F5344CB8AC3E}">
        <p14:creationId xmlns:p14="http://schemas.microsoft.com/office/powerpoint/2010/main" val="415955352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766481"/>
          </a:xfrm>
        </p:spPr>
        <p:txBody>
          <a:bodyPr/>
          <a:lstStyle/>
          <a:p>
            <a:r>
              <a:rPr lang="fr-FR" dirty="0" smtClean="0"/>
              <a:t>                       </a:t>
            </a:r>
            <a:r>
              <a:rPr lang="fr-FR" sz="2800" dirty="0" smtClean="0"/>
              <a:t>Transit œsogastroduodénal (TOGD)</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17811" y="1707774"/>
            <a:ext cx="5042648" cy="4383742"/>
          </a:xfr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6953" y="1707774"/>
            <a:ext cx="4356847" cy="4383741"/>
          </a:xfrm>
          <a:prstGeom prst="rect">
            <a:avLst/>
          </a:prstGeom>
        </p:spPr>
      </p:pic>
    </p:spTree>
    <p:extLst>
      <p:ext uri="{BB962C8B-B14F-4D97-AF65-F5344CB8AC3E}">
        <p14:creationId xmlns:p14="http://schemas.microsoft.com/office/powerpoint/2010/main" val="8163115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618564"/>
          </a:xfrm>
        </p:spPr>
        <p:txBody>
          <a:bodyPr>
            <a:normAutofit fontScale="90000"/>
          </a:bodyPr>
          <a:lstStyle/>
          <a:p>
            <a:r>
              <a:rPr lang="fr-FR" dirty="0" smtClean="0"/>
              <a:t>                            </a:t>
            </a:r>
            <a:r>
              <a:rPr lang="fr-FR" sz="2800" dirty="0" smtClean="0"/>
              <a:t>Cancer du poumon</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68387" y="618565"/>
            <a:ext cx="7073153" cy="6010835"/>
          </a:xfrm>
        </p:spPr>
      </p:pic>
    </p:spTree>
    <p:extLst>
      <p:ext uri="{BB962C8B-B14F-4D97-AF65-F5344CB8AC3E}">
        <p14:creationId xmlns:p14="http://schemas.microsoft.com/office/powerpoint/2010/main" val="375528609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672352"/>
          </a:xfrm>
        </p:spPr>
        <p:txBody>
          <a:bodyPr>
            <a:normAutofit fontScale="90000"/>
          </a:bodyPr>
          <a:lstStyle/>
          <a:p>
            <a:r>
              <a:rPr lang="fr-FR" dirty="0" smtClean="0"/>
              <a:t>                                 </a:t>
            </a:r>
            <a:r>
              <a:rPr lang="fr-FR" sz="2800" dirty="0" smtClean="0"/>
              <a:t>Cancer de l’estomac</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58353" y="672353"/>
            <a:ext cx="5607423" cy="5970494"/>
          </a:xfrm>
        </p:spPr>
      </p:pic>
    </p:spTree>
    <p:extLst>
      <p:ext uri="{BB962C8B-B14F-4D97-AF65-F5344CB8AC3E}">
        <p14:creationId xmlns:p14="http://schemas.microsoft.com/office/powerpoint/2010/main" val="356424473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389964"/>
          </a:xfrm>
        </p:spPr>
        <p:txBody>
          <a:bodyPr>
            <a:normAutofit fontScale="90000"/>
          </a:bodyPr>
          <a:lstStyle/>
          <a:p>
            <a:r>
              <a:rPr lang="fr-FR" dirty="0" smtClean="0"/>
              <a:t>                               </a:t>
            </a:r>
            <a:r>
              <a:rPr lang="fr-FR" sz="2800" dirty="0" smtClean="0"/>
              <a:t>Lavement baryté</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699246"/>
            <a:ext cx="10668000" cy="6158753"/>
          </a:xfrm>
        </p:spPr>
      </p:pic>
    </p:spTree>
    <p:extLst>
      <p:ext uri="{BB962C8B-B14F-4D97-AF65-F5344CB8AC3E}">
        <p14:creationId xmlns:p14="http://schemas.microsoft.com/office/powerpoint/2010/main" val="142933874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605117"/>
          </a:xfrm>
        </p:spPr>
        <p:txBody>
          <a:bodyPr>
            <a:normAutofit fontScale="90000"/>
          </a:bodyPr>
          <a:lstStyle/>
          <a:p>
            <a:r>
              <a:rPr lang="fr-FR" dirty="0" smtClean="0"/>
              <a:t>                             Cancer du colon</a:t>
            </a:r>
            <a:endParaRPr lang="fr-FR"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6412" y="605118"/>
            <a:ext cx="8969187" cy="6037729"/>
          </a:xfrm>
        </p:spPr>
      </p:pic>
    </p:spTree>
    <p:extLst>
      <p:ext uri="{BB962C8B-B14F-4D97-AF65-F5344CB8AC3E}">
        <p14:creationId xmlns:p14="http://schemas.microsoft.com/office/powerpoint/2010/main" val="422142790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472439"/>
          </a:xfrm>
        </p:spPr>
        <p:txBody>
          <a:bodyPr>
            <a:normAutofit fontScale="90000"/>
          </a:bodyPr>
          <a:lstStyle/>
          <a:p>
            <a:r>
              <a:rPr lang="fr-FR" dirty="0" smtClean="0"/>
              <a:t>                     </a:t>
            </a:r>
            <a:r>
              <a:rPr lang="fr-FR" sz="2800" dirty="0" smtClean="0"/>
              <a:t>Artériographie des membres inférieurs</a:t>
            </a:r>
            <a:endParaRPr lang="fr-FR" sz="2800"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56760" y="472440"/>
            <a:ext cx="2286000" cy="6535212"/>
          </a:xfrm>
        </p:spPr>
      </p:pic>
    </p:spTree>
    <p:extLst>
      <p:ext uri="{BB962C8B-B14F-4D97-AF65-F5344CB8AC3E}">
        <p14:creationId xmlns:p14="http://schemas.microsoft.com/office/powerpoint/2010/main" val="20647737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624839"/>
          </a:xfrm>
        </p:spPr>
        <p:txBody>
          <a:bodyPr>
            <a:normAutofit/>
          </a:bodyPr>
          <a:lstStyle/>
          <a:p>
            <a:r>
              <a:rPr lang="fr-FR" sz="2800" dirty="0" smtClean="0"/>
              <a:t>                                      Artérite des membres inférieurs</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42360" y="975360"/>
            <a:ext cx="5394960" cy="5516880"/>
          </a:xfrm>
        </p:spPr>
      </p:pic>
    </p:spTree>
    <p:extLst>
      <p:ext uri="{BB962C8B-B14F-4D97-AF65-F5344CB8AC3E}">
        <p14:creationId xmlns:p14="http://schemas.microsoft.com/office/powerpoint/2010/main" val="53936093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609599"/>
          </a:xfrm>
        </p:spPr>
        <p:txBody>
          <a:bodyPr>
            <a:normAutofit fontScale="90000"/>
          </a:bodyPr>
          <a:lstStyle/>
          <a:p>
            <a:r>
              <a:rPr lang="fr-FR" dirty="0" smtClean="0"/>
              <a:t>                             </a:t>
            </a:r>
            <a:r>
              <a:rPr lang="fr-FR" sz="2800" dirty="0" smtClean="0"/>
              <a:t>Coronarographie</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160" y="609600"/>
            <a:ext cx="10652760" cy="5897880"/>
          </a:xfrm>
        </p:spPr>
      </p:pic>
    </p:spTree>
    <p:extLst>
      <p:ext uri="{BB962C8B-B14F-4D97-AF65-F5344CB8AC3E}">
        <p14:creationId xmlns:p14="http://schemas.microsoft.com/office/powerpoint/2010/main" val="209182764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701039"/>
          </a:xfrm>
        </p:spPr>
        <p:txBody>
          <a:bodyPr>
            <a:normAutofit/>
          </a:bodyPr>
          <a:lstStyle/>
          <a:p>
            <a:r>
              <a:rPr lang="fr-FR" sz="2800" dirty="0" smtClean="0"/>
              <a:t>    Phlébographie </a:t>
            </a:r>
            <a:r>
              <a:rPr lang="fr-FR" sz="2800" dirty="0"/>
              <a:t>retrouvant une occlusion de veine fémorale commune. </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641418"/>
            <a:ext cx="7696200" cy="6156960"/>
          </a:xfrm>
        </p:spPr>
      </p:pic>
      <p:sp>
        <p:nvSpPr>
          <p:cNvPr id="5" name="Rectangle 4"/>
          <p:cNvSpPr/>
          <p:nvPr/>
        </p:nvSpPr>
        <p:spPr>
          <a:xfrm>
            <a:off x="8625840" y="2967334"/>
            <a:ext cx="3566160" cy="1200329"/>
          </a:xfrm>
          <a:prstGeom prst="rect">
            <a:avLst/>
          </a:prstGeom>
        </p:spPr>
        <p:txBody>
          <a:bodyPr wrap="square">
            <a:spAutoFit/>
          </a:bodyPr>
          <a:lstStyle/>
          <a:p>
            <a:r>
              <a:rPr lang="fr-FR" dirty="0" err="1"/>
              <a:t>Recanalisation</a:t>
            </a:r>
            <a:r>
              <a:rPr lang="fr-FR" dirty="0"/>
              <a:t> antérograde par aiguille de </a:t>
            </a:r>
            <a:r>
              <a:rPr lang="fr-FR" dirty="0" err="1"/>
              <a:t>Colapinto</a:t>
            </a:r>
            <a:r>
              <a:rPr lang="fr-FR" dirty="0"/>
              <a:t> (B). Dilatation et </a:t>
            </a:r>
            <a:r>
              <a:rPr lang="fr-FR" dirty="0" err="1"/>
              <a:t>stenting</a:t>
            </a:r>
            <a:r>
              <a:rPr lang="fr-FR" dirty="0"/>
              <a:t> (C) et contrôle final (D).</a:t>
            </a:r>
            <a:br>
              <a:rPr lang="fr-FR" dirty="0"/>
            </a:br>
            <a:endParaRPr lang="fr-FR" dirty="0"/>
          </a:p>
        </p:txBody>
      </p:sp>
    </p:spTree>
    <p:extLst>
      <p:ext uri="{BB962C8B-B14F-4D97-AF65-F5344CB8AC3E}">
        <p14:creationId xmlns:p14="http://schemas.microsoft.com/office/powerpoint/2010/main" val="152129795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670559"/>
          </a:xfrm>
        </p:spPr>
        <p:txBody>
          <a:bodyPr>
            <a:normAutofit fontScale="90000"/>
          </a:bodyPr>
          <a:lstStyle/>
          <a:p>
            <a:r>
              <a:rPr lang="fr-FR" dirty="0" smtClean="0"/>
              <a:t>                                </a:t>
            </a:r>
            <a:r>
              <a:rPr lang="fr-FR" sz="2800" dirty="0" smtClean="0"/>
              <a:t>Arthrographie</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68680"/>
            <a:ext cx="5745480" cy="5379720"/>
          </a:xfr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5480" y="868680"/>
            <a:ext cx="5928360" cy="5379720"/>
          </a:xfrm>
          <a:prstGeom prst="rect">
            <a:avLst/>
          </a:prstGeom>
        </p:spPr>
      </p:pic>
    </p:spTree>
    <p:extLst>
      <p:ext uri="{BB962C8B-B14F-4D97-AF65-F5344CB8AC3E}">
        <p14:creationId xmlns:p14="http://schemas.microsoft.com/office/powerpoint/2010/main" val="83755776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563879"/>
          </a:xfrm>
        </p:spPr>
        <p:txBody>
          <a:bodyPr>
            <a:normAutofit fontScale="90000"/>
          </a:bodyPr>
          <a:lstStyle/>
          <a:p>
            <a:r>
              <a:rPr lang="fr-FR" dirty="0" smtClean="0"/>
              <a:t>                                </a:t>
            </a:r>
            <a:r>
              <a:rPr lang="fr-FR" sz="2800" dirty="0" smtClean="0"/>
              <a:t>Hystérographie</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50720" y="563880"/>
            <a:ext cx="8763000" cy="6416040"/>
          </a:xfrm>
        </p:spPr>
      </p:pic>
    </p:spTree>
    <p:extLst>
      <p:ext uri="{BB962C8B-B14F-4D97-AF65-F5344CB8AC3E}">
        <p14:creationId xmlns:p14="http://schemas.microsoft.com/office/powerpoint/2010/main" val="231939177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640079"/>
          </a:xfrm>
        </p:spPr>
        <p:txBody>
          <a:bodyPr>
            <a:normAutofit/>
          </a:bodyPr>
          <a:lstStyle/>
          <a:p>
            <a:r>
              <a:rPr lang="fr-FR" sz="2800" dirty="0" smtClean="0"/>
              <a:t>                                                 Hystérographie</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2600" y="640080"/>
            <a:ext cx="9387840" cy="5897880"/>
          </a:xfrm>
        </p:spPr>
      </p:pic>
    </p:spTree>
    <p:extLst>
      <p:ext uri="{BB962C8B-B14F-4D97-AF65-F5344CB8AC3E}">
        <p14:creationId xmlns:p14="http://schemas.microsoft.com/office/powerpoint/2010/main" val="27090028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551328"/>
          </a:xfrm>
        </p:spPr>
        <p:txBody>
          <a:bodyPr>
            <a:normAutofit fontScale="90000"/>
          </a:bodyPr>
          <a:lstStyle/>
          <a:p>
            <a:r>
              <a:rPr lang="fr-FR" dirty="0" smtClean="0"/>
              <a:t>                         </a:t>
            </a:r>
            <a:r>
              <a:rPr lang="fr-FR" sz="2800" dirty="0" smtClean="0"/>
              <a:t>Tuberculose pulmonaire</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779929"/>
            <a:ext cx="9654988" cy="5983941"/>
          </a:xfrm>
        </p:spPr>
      </p:pic>
    </p:spTree>
    <p:extLst>
      <p:ext uri="{BB962C8B-B14F-4D97-AF65-F5344CB8AC3E}">
        <p14:creationId xmlns:p14="http://schemas.microsoft.com/office/powerpoint/2010/main" val="150260154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579119"/>
          </a:xfrm>
        </p:spPr>
        <p:txBody>
          <a:bodyPr>
            <a:normAutofit/>
          </a:bodyPr>
          <a:lstStyle/>
          <a:p>
            <a:r>
              <a:rPr lang="fr-FR" sz="2800" dirty="0" smtClean="0"/>
              <a:t>                                                  Hystérographie</a:t>
            </a:r>
            <a:endParaRPr lang="fr-FR" sz="2800" dirty="0"/>
          </a:p>
        </p:txBody>
      </p:sp>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88720" y="579120"/>
            <a:ext cx="10165079" cy="6019800"/>
          </a:xfrm>
        </p:spPr>
      </p:pic>
    </p:spTree>
    <p:extLst>
      <p:ext uri="{BB962C8B-B14F-4D97-AF65-F5344CB8AC3E}">
        <p14:creationId xmlns:p14="http://schemas.microsoft.com/office/powerpoint/2010/main" val="327472246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624839"/>
          </a:xfrm>
        </p:spPr>
        <p:txBody>
          <a:bodyPr>
            <a:normAutofit fontScale="90000"/>
          </a:bodyPr>
          <a:lstStyle/>
          <a:p>
            <a:r>
              <a:rPr lang="fr-FR" dirty="0" smtClean="0"/>
              <a:t>                                 </a:t>
            </a:r>
            <a:r>
              <a:rPr lang="fr-FR" sz="2800" dirty="0" smtClean="0"/>
              <a:t>Bronchographie</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143000"/>
            <a:ext cx="4770120" cy="4998719"/>
          </a:xfr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320" y="1143001"/>
            <a:ext cx="6004560" cy="4998718"/>
          </a:xfrm>
          <a:prstGeom prst="rect">
            <a:avLst/>
          </a:prstGeom>
        </p:spPr>
      </p:pic>
    </p:spTree>
    <p:extLst>
      <p:ext uri="{BB962C8B-B14F-4D97-AF65-F5344CB8AC3E}">
        <p14:creationId xmlns:p14="http://schemas.microsoft.com/office/powerpoint/2010/main" val="88180778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563879"/>
          </a:xfrm>
        </p:spPr>
        <p:txBody>
          <a:bodyPr>
            <a:normAutofit fontScale="90000"/>
          </a:bodyPr>
          <a:lstStyle/>
          <a:p>
            <a:r>
              <a:rPr lang="fr-FR" dirty="0" smtClean="0"/>
              <a:t>                            </a:t>
            </a:r>
            <a:r>
              <a:rPr lang="fr-FR" sz="2800" dirty="0" err="1" smtClean="0"/>
              <a:t>Cholecystographie</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20" y="1127760"/>
            <a:ext cx="6339839" cy="5029200"/>
          </a:xfr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7959" y="1127760"/>
            <a:ext cx="5455921" cy="4907280"/>
          </a:xfrm>
          <a:prstGeom prst="rect">
            <a:avLst/>
          </a:prstGeom>
        </p:spPr>
      </p:pic>
    </p:spTree>
    <p:extLst>
      <p:ext uri="{BB962C8B-B14F-4D97-AF65-F5344CB8AC3E}">
        <p14:creationId xmlns:p14="http://schemas.microsoft.com/office/powerpoint/2010/main" val="331942739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83920" y="1"/>
            <a:ext cx="10515600" cy="640080"/>
          </a:xfrm>
        </p:spPr>
        <p:txBody>
          <a:bodyPr>
            <a:normAutofit/>
          </a:bodyPr>
          <a:lstStyle/>
          <a:p>
            <a:r>
              <a:rPr lang="fr-FR" sz="2800" dirty="0" smtClean="0"/>
              <a:t>                                                    Lymphographie</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74920" y="640081"/>
            <a:ext cx="6065520" cy="5791199"/>
          </a:xfr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708" y="1859279"/>
            <a:ext cx="2109292" cy="1615441"/>
          </a:xfrm>
          <a:prstGeom prst="rect">
            <a:avLst/>
          </a:prstGeom>
        </p:spPr>
      </p:pic>
    </p:spTree>
    <p:extLst>
      <p:ext uri="{BB962C8B-B14F-4D97-AF65-F5344CB8AC3E}">
        <p14:creationId xmlns:p14="http://schemas.microsoft.com/office/powerpoint/2010/main" val="60178899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685799"/>
          </a:xfrm>
        </p:spPr>
        <p:txBody>
          <a:bodyPr>
            <a:normAutofit/>
          </a:bodyPr>
          <a:lstStyle/>
          <a:p>
            <a:r>
              <a:rPr lang="fr-FR" sz="2800" dirty="0" smtClean="0"/>
              <a:t>                                Tomodensitométrie ou scanner</a:t>
            </a:r>
            <a:endParaRPr lang="fr-FR" sz="2800" dirty="0"/>
          </a:p>
        </p:txBody>
      </p:sp>
      <p:pic>
        <p:nvPicPr>
          <p:cNvPr id="7" name="Espace réservé du contenu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2301240" y="1036320"/>
            <a:ext cx="8564880" cy="5669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07459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06679"/>
            <a:ext cx="10515600" cy="731519"/>
          </a:xfrm>
        </p:spPr>
        <p:txBody>
          <a:bodyPr>
            <a:normAutofit/>
          </a:bodyPr>
          <a:lstStyle/>
          <a:p>
            <a:r>
              <a:rPr lang="fr-FR" sz="2800" dirty="0" smtClean="0"/>
              <a:t>                                          Scanner abdominopelvie</a:t>
            </a:r>
            <a:r>
              <a:rPr lang="fr-FR" sz="2800" dirty="0"/>
              <a:t>n</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31720" y="624840"/>
            <a:ext cx="7955280" cy="6248400"/>
          </a:xfrm>
        </p:spPr>
      </p:pic>
    </p:spTree>
    <p:extLst>
      <p:ext uri="{BB962C8B-B14F-4D97-AF65-F5344CB8AC3E}">
        <p14:creationId xmlns:p14="http://schemas.microsoft.com/office/powerpoint/2010/main" val="240247877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716279"/>
          </a:xfrm>
        </p:spPr>
        <p:txBody>
          <a:bodyPr>
            <a:normAutofit/>
          </a:bodyPr>
          <a:lstStyle/>
          <a:p>
            <a:r>
              <a:rPr lang="fr-FR" sz="2800" dirty="0" smtClean="0"/>
              <a:t>                                                   Scanner cérébral</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8720" y="838200"/>
            <a:ext cx="9433560" cy="6019800"/>
          </a:xfrm>
        </p:spPr>
      </p:pic>
    </p:spTree>
    <p:extLst>
      <p:ext uri="{BB962C8B-B14F-4D97-AF65-F5344CB8AC3E}">
        <p14:creationId xmlns:p14="http://schemas.microsoft.com/office/powerpoint/2010/main" val="317918956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807719"/>
          </a:xfrm>
        </p:spPr>
        <p:txBody>
          <a:bodyPr>
            <a:normAutofit/>
          </a:bodyPr>
          <a:lstStyle/>
          <a:p>
            <a:r>
              <a:rPr lang="fr-FR" sz="2800" dirty="0" smtClean="0"/>
              <a:t>                                             Ostéodensitométrie</a:t>
            </a:r>
            <a:endParaRPr lang="fr-FR" sz="2800" dirty="0"/>
          </a:p>
        </p:txBody>
      </p:sp>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75360" y="807720"/>
            <a:ext cx="10378440" cy="5897880"/>
          </a:xfrm>
        </p:spPr>
      </p:pic>
    </p:spTree>
    <p:extLst>
      <p:ext uri="{BB962C8B-B14F-4D97-AF65-F5344CB8AC3E}">
        <p14:creationId xmlns:p14="http://schemas.microsoft.com/office/powerpoint/2010/main" val="219465541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655319"/>
          </a:xfrm>
        </p:spPr>
        <p:txBody>
          <a:bodyPr>
            <a:normAutofit/>
          </a:bodyPr>
          <a:lstStyle/>
          <a:p>
            <a:r>
              <a:rPr lang="fr-FR" sz="2800" dirty="0" smtClean="0"/>
              <a:t>                                                   Ostéodensitométrie</a:t>
            </a:r>
            <a:endParaRPr lang="fr-FR" sz="2800" dirty="0"/>
          </a:p>
        </p:txBody>
      </p:sp>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 y="655320"/>
            <a:ext cx="12268200" cy="5974080"/>
          </a:xfrm>
        </p:spPr>
      </p:pic>
    </p:spTree>
    <p:extLst>
      <p:ext uri="{BB962C8B-B14F-4D97-AF65-F5344CB8AC3E}">
        <p14:creationId xmlns:p14="http://schemas.microsoft.com/office/powerpoint/2010/main" val="358827631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807719"/>
          </a:xfrm>
        </p:spPr>
        <p:txBody>
          <a:bodyPr>
            <a:normAutofit/>
          </a:bodyPr>
          <a:lstStyle/>
          <a:p>
            <a:r>
              <a:rPr lang="fr-FR" sz="2800" dirty="0" smtClean="0"/>
              <a:t>                                                      Scintigraphie</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200" y="624840"/>
            <a:ext cx="9372600" cy="6233160"/>
          </a:xfrm>
        </p:spPr>
      </p:pic>
    </p:spTree>
    <p:extLst>
      <p:ext uri="{BB962C8B-B14F-4D97-AF65-F5344CB8AC3E}">
        <p14:creationId xmlns:p14="http://schemas.microsoft.com/office/powerpoint/2010/main" val="3762643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658905"/>
          </a:xfrm>
        </p:spPr>
        <p:txBody>
          <a:bodyPr>
            <a:normAutofit fontScale="90000"/>
          </a:bodyPr>
          <a:lstStyle/>
          <a:p>
            <a:r>
              <a:rPr lang="fr-FR" dirty="0" smtClean="0"/>
              <a:t>                                       </a:t>
            </a:r>
            <a:r>
              <a:rPr lang="fr-FR" sz="2800" dirty="0" smtClean="0"/>
              <a:t>Pneumopathie</a:t>
            </a:r>
            <a:endParaRPr lang="fr-FR" sz="2800"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45658" y="658906"/>
            <a:ext cx="8417859" cy="5701553"/>
          </a:xfrm>
        </p:spPr>
      </p:pic>
    </p:spTree>
    <p:extLst>
      <p:ext uri="{BB962C8B-B14F-4D97-AF65-F5344CB8AC3E}">
        <p14:creationId xmlns:p14="http://schemas.microsoft.com/office/powerpoint/2010/main" val="139980808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685799"/>
          </a:xfrm>
        </p:spPr>
        <p:txBody>
          <a:bodyPr>
            <a:normAutofit/>
          </a:bodyPr>
          <a:lstStyle/>
          <a:p>
            <a:r>
              <a:rPr lang="fr-FR" sz="2800" dirty="0" smtClean="0"/>
              <a:t>                                                    Scintigraphie</a:t>
            </a:r>
            <a:endParaRPr lang="fr-FR" sz="2800" dirty="0"/>
          </a:p>
        </p:txBody>
      </p:sp>
      <p:pic>
        <p:nvPicPr>
          <p:cNvPr id="4" name="Espace réservé du contenu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58440" y="685800"/>
            <a:ext cx="7726680" cy="6659880"/>
          </a:xfrm>
        </p:spPr>
      </p:pic>
    </p:spTree>
    <p:extLst>
      <p:ext uri="{BB962C8B-B14F-4D97-AF65-F5344CB8AC3E}">
        <p14:creationId xmlns:p14="http://schemas.microsoft.com/office/powerpoint/2010/main" val="26821192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670559"/>
          </a:xfrm>
        </p:spPr>
        <p:txBody>
          <a:bodyPr>
            <a:normAutofit/>
          </a:bodyPr>
          <a:lstStyle/>
          <a:p>
            <a:r>
              <a:rPr lang="fr-FR" sz="2800" dirty="0" smtClean="0"/>
              <a:t>                                          Scintigraphie thyroïdienne</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46120" y="1188720"/>
            <a:ext cx="5897880" cy="4815840"/>
          </a:xfrm>
        </p:spPr>
      </p:pic>
    </p:spTree>
    <p:extLst>
      <p:ext uri="{BB962C8B-B14F-4D97-AF65-F5344CB8AC3E}">
        <p14:creationId xmlns:p14="http://schemas.microsoft.com/office/powerpoint/2010/main" val="17740566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640079"/>
          </a:xfrm>
        </p:spPr>
        <p:txBody>
          <a:bodyPr>
            <a:normAutofit/>
          </a:bodyPr>
          <a:lstStyle/>
          <a:p>
            <a:r>
              <a:rPr lang="fr-FR" sz="2800" dirty="0" smtClean="0"/>
              <a:t>                                       Scintigraphie </a:t>
            </a:r>
            <a:r>
              <a:rPr lang="fr-FR" sz="2800" dirty="0"/>
              <a:t>thyroïdienne</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9441" y="1264920"/>
            <a:ext cx="6522720" cy="4907280"/>
          </a:xfrm>
        </p:spPr>
      </p:pic>
    </p:spTree>
    <p:extLst>
      <p:ext uri="{BB962C8B-B14F-4D97-AF65-F5344CB8AC3E}">
        <p14:creationId xmlns:p14="http://schemas.microsoft.com/office/powerpoint/2010/main" val="9092797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06681"/>
            <a:ext cx="10515600" cy="792479"/>
          </a:xfrm>
        </p:spPr>
        <p:txBody>
          <a:bodyPr/>
          <a:lstStyle/>
          <a:p>
            <a:r>
              <a:rPr lang="fr-FR" dirty="0"/>
              <a:t> </a:t>
            </a:r>
            <a:r>
              <a:rPr lang="fr-FR" dirty="0" smtClean="0"/>
              <a:t>                      </a:t>
            </a:r>
            <a:r>
              <a:rPr lang="fr-FR" sz="2800" dirty="0" smtClean="0"/>
              <a:t>Scintigraphie </a:t>
            </a:r>
            <a:r>
              <a:rPr lang="fr-FR" sz="2800" dirty="0"/>
              <a:t>thyroïdienne</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75560" y="762000"/>
            <a:ext cx="7437120" cy="6096000"/>
          </a:xfrm>
        </p:spPr>
      </p:pic>
    </p:spTree>
    <p:extLst>
      <p:ext uri="{BB962C8B-B14F-4D97-AF65-F5344CB8AC3E}">
        <p14:creationId xmlns:p14="http://schemas.microsoft.com/office/powerpoint/2010/main" val="27776451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609601"/>
          </a:xfrm>
        </p:spPr>
        <p:txBody>
          <a:bodyPr>
            <a:normAutofit/>
          </a:bodyPr>
          <a:lstStyle/>
          <a:p>
            <a:r>
              <a:rPr lang="fr-FR" sz="2800" dirty="0" smtClean="0"/>
              <a:t>                                           Scintigraphie osseuse</a:t>
            </a:r>
            <a:endParaRPr lang="fr-FR" sz="2800"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19400" y="609600"/>
            <a:ext cx="6233160" cy="6096000"/>
          </a:xfrm>
        </p:spPr>
      </p:pic>
    </p:spTree>
    <p:extLst>
      <p:ext uri="{BB962C8B-B14F-4D97-AF65-F5344CB8AC3E}">
        <p14:creationId xmlns:p14="http://schemas.microsoft.com/office/powerpoint/2010/main" val="25273927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746759"/>
          </a:xfrm>
        </p:spPr>
        <p:txBody>
          <a:bodyPr/>
          <a:lstStyle/>
          <a:p>
            <a:r>
              <a:rPr lang="fr-FR" dirty="0" smtClean="0"/>
              <a:t>                         Scintigraphie </a:t>
            </a:r>
            <a:r>
              <a:rPr lang="fr-FR" dirty="0"/>
              <a:t>osseuse</a:t>
            </a: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78480" y="640080"/>
            <a:ext cx="6858000" cy="6080760"/>
          </a:xfrm>
        </p:spPr>
      </p:pic>
    </p:spTree>
    <p:extLst>
      <p:ext uri="{BB962C8B-B14F-4D97-AF65-F5344CB8AC3E}">
        <p14:creationId xmlns:p14="http://schemas.microsoft.com/office/powerpoint/2010/main" val="38040977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731519"/>
          </a:xfrm>
        </p:spPr>
        <p:txBody>
          <a:bodyPr>
            <a:normAutofit/>
          </a:bodyPr>
          <a:lstStyle/>
          <a:p>
            <a:r>
              <a:rPr lang="fr-FR" sz="2800" dirty="0" smtClean="0"/>
              <a:t>                                           Scintigraphie cardiaque</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88080" y="1295400"/>
            <a:ext cx="5638800" cy="4739640"/>
          </a:xfrm>
        </p:spPr>
      </p:pic>
    </p:spTree>
    <p:extLst>
      <p:ext uri="{BB962C8B-B14F-4D97-AF65-F5344CB8AC3E}">
        <p14:creationId xmlns:p14="http://schemas.microsoft.com/office/powerpoint/2010/main" val="25224234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670559"/>
          </a:xfrm>
        </p:spPr>
        <p:txBody>
          <a:bodyPr>
            <a:normAutofit/>
          </a:bodyPr>
          <a:lstStyle/>
          <a:p>
            <a:r>
              <a:rPr lang="fr-FR" sz="2800" dirty="0" smtClean="0"/>
              <a:t>                                        Scintigraphie pulmonaire</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76600" y="1173480"/>
            <a:ext cx="5989320" cy="5684520"/>
          </a:xfrm>
        </p:spPr>
      </p:pic>
    </p:spTree>
    <p:extLst>
      <p:ext uri="{BB962C8B-B14F-4D97-AF65-F5344CB8AC3E}">
        <p14:creationId xmlns:p14="http://schemas.microsoft.com/office/powerpoint/2010/main" val="282276847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83920" y="-137159"/>
            <a:ext cx="10515600" cy="822959"/>
          </a:xfrm>
        </p:spPr>
        <p:txBody>
          <a:bodyPr>
            <a:normAutofit/>
          </a:bodyPr>
          <a:lstStyle/>
          <a:p>
            <a:r>
              <a:rPr lang="fr-FR" sz="2800" dirty="0" smtClean="0"/>
              <a:t>                                        Scintigraphie </a:t>
            </a:r>
            <a:r>
              <a:rPr lang="fr-FR" sz="2800" dirty="0"/>
              <a:t>pulmonaire</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5000" y="822960"/>
            <a:ext cx="8808720" cy="6035040"/>
          </a:xfrm>
        </p:spPr>
      </p:pic>
    </p:spTree>
    <p:extLst>
      <p:ext uri="{BB962C8B-B14F-4D97-AF65-F5344CB8AC3E}">
        <p14:creationId xmlns:p14="http://schemas.microsoft.com/office/powerpoint/2010/main" val="7365477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685799"/>
          </a:xfrm>
        </p:spPr>
        <p:txBody>
          <a:bodyPr>
            <a:normAutofit/>
          </a:bodyPr>
          <a:lstStyle/>
          <a:p>
            <a:r>
              <a:rPr lang="fr-FR" sz="2800" dirty="0" smtClean="0"/>
              <a:t>                                                        PET SCAN</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99360" y="685800"/>
            <a:ext cx="7559040" cy="6065520"/>
          </a:xfrm>
        </p:spPr>
      </p:pic>
    </p:spTree>
    <p:extLst>
      <p:ext uri="{BB962C8B-B14F-4D97-AF65-F5344CB8AC3E}">
        <p14:creationId xmlns:p14="http://schemas.microsoft.com/office/powerpoint/2010/main" val="1685277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510987"/>
          </a:xfrm>
        </p:spPr>
        <p:txBody>
          <a:bodyPr>
            <a:normAutofit fontScale="90000"/>
          </a:bodyPr>
          <a:lstStyle/>
          <a:p>
            <a:r>
              <a:rPr lang="fr-FR" dirty="0" smtClean="0"/>
              <a:t>                             </a:t>
            </a:r>
            <a:r>
              <a:rPr lang="fr-FR" sz="3200" dirty="0" smtClean="0"/>
              <a:t>Pneumothorax</a:t>
            </a:r>
            <a:endParaRPr lang="fr-FR" sz="32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77670" y="510988"/>
            <a:ext cx="7463117" cy="6347011"/>
          </a:xfrm>
        </p:spPr>
      </p:pic>
    </p:spTree>
    <p:extLst>
      <p:ext uri="{BB962C8B-B14F-4D97-AF65-F5344CB8AC3E}">
        <p14:creationId xmlns:p14="http://schemas.microsoft.com/office/powerpoint/2010/main" val="96417274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685799"/>
          </a:xfrm>
        </p:spPr>
        <p:txBody>
          <a:bodyPr>
            <a:normAutofit fontScale="90000"/>
          </a:bodyPr>
          <a:lstStyle/>
          <a:p>
            <a:r>
              <a:rPr lang="fr-FR" dirty="0" smtClean="0"/>
              <a:t>                                    </a:t>
            </a:r>
            <a:r>
              <a:rPr lang="fr-FR" sz="2800" dirty="0" smtClean="0"/>
              <a:t>Echographie</a:t>
            </a:r>
            <a:endParaRPr lang="fr-FR" sz="2800" dirty="0"/>
          </a:p>
        </p:txBody>
      </p:sp>
      <p:sp>
        <p:nvSpPr>
          <p:cNvPr id="3" name="Espace réservé du contenu 2"/>
          <p:cNvSpPr>
            <a:spLocks noGrp="1"/>
          </p:cNvSpPr>
          <p:nvPr>
            <p:ph idx="1"/>
          </p:nvPr>
        </p:nvSpPr>
        <p:spPr>
          <a:xfrm>
            <a:off x="121920" y="685800"/>
            <a:ext cx="12070080" cy="6065520"/>
          </a:xfrm>
        </p:spPr>
        <p:txBody>
          <a:bodyPr>
            <a:normAutofit/>
          </a:bodyPr>
          <a:lstStyle/>
          <a:p>
            <a:pPr marL="0" indent="0" algn="just">
              <a:buNone/>
            </a:pPr>
            <a:r>
              <a:rPr lang="fr-FR" sz="3600" dirty="0" smtClean="0"/>
              <a:t>    Il </a:t>
            </a:r>
            <a:r>
              <a:rPr lang="fr-FR" sz="3600" dirty="0"/>
              <a:t>s'agit en fait d'une technique d'imagerie médicale basée sur l'utilisation des ultrasons pour visualiser les organes et autres structures anatomiques internes : cœur, foie, rate, vessie, organes génitaux, vaisseaux sanguins (doppler)... Les ultrasons correspondent à des ondes sonores de hautes fréquences (supérieure à 20 000 Hz) dont la propagation va être modifiée par les obstacles qu'elles rencontrent sur leur chemin. En fonction de la densité du milieu traversé, ces dernières vont renvoyer un "écho" de plus ou moins forte intensité. L'appareil échographique est alors chargé d'interpréter ces signaux sous la forme d'images diffusées en temps réel.</a:t>
            </a:r>
          </a:p>
        </p:txBody>
      </p:sp>
    </p:spTree>
    <p:extLst>
      <p:ext uri="{BB962C8B-B14F-4D97-AF65-F5344CB8AC3E}">
        <p14:creationId xmlns:p14="http://schemas.microsoft.com/office/powerpoint/2010/main" val="82671899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701039"/>
          </a:xfrm>
        </p:spPr>
        <p:txBody>
          <a:bodyPr/>
          <a:lstStyle/>
          <a:p>
            <a:r>
              <a:rPr lang="fr-FR" dirty="0" smtClean="0"/>
              <a:t>                                  </a:t>
            </a:r>
            <a:r>
              <a:rPr lang="fr-FR" sz="2800" dirty="0" smtClean="0"/>
              <a:t>Echographie</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16480" y="701040"/>
            <a:ext cx="7345680" cy="6004560"/>
          </a:xfrm>
        </p:spPr>
      </p:pic>
    </p:spTree>
    <p:extLst>
      <p:ext uri="{BB962C8B-B14F-4D97-AF65-F5344CB8AC3E}">
        <p14:creationId xmlns:p14="http://schemas.microsoft.com/office/powerpoint/2010/main" val="174848458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792479"/>
          </a:xfrm>
        </p:spPr>
        <p:txBody>
          <a:bodyPr/>
          <a:lstStyle/>
          <a:p>
            <a:r>
              <a:rPr lang="fr-FR" dirty="0" smtClean="0"/>
              <a:t>                      </a:t>
            </a:r>
            <a:r>
              <a:rPr lang="fr-FR" sz="2800" dirty="0" smtClean="0"/>
              <a:t>Echographie à 10 SA: datation</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50720" y="792480"/>
            <a:ext cx="8122920" cy="5852160"/>
          </a:xfrm>
        </p:spPr>
      </p:pic>
    </p:spTree>
    <p:extLst>
      <p:ext uri="{BB962C8B-B14F-4D97-AF65-F5344CB8AC3E}">
        <p14:creationId xmlns:p14="http://schemas.microsoft.com/office/powerpoint/2010/main" val="8968424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868680"/>
          </a:xfrm>
        </p:spPr>
        <p:txBody>
          <a:bodyPr>
            <a:normAutofit/>
          </a:bodyPr>
          <a:lstStyle/>
          <a:p>
            <a:r>
              <a:rPr lang="fr-FR" dirty="0" smtClean="0"/>
              <a:t>                            </a:t>
            </a:r>
            <a:r>
              <a:rPr lang="fr-FR" sz="2800" dirty="0" smtClean="0"/>
              <a:t>Echo de la 12</a:t>
            </a:r>
            <a:r>
              <a:rPr lang="fr-FR" sz="2800" baseline="30000" dirty="0" smtClean="0"/>
              <a:t>ème</a:t>
            </a:r>
            <a:r>
              <a:rPr lang="fr-FR" sz="2800" dirty="0" smtClean="0"/>
              <a:t> SA</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30680" y="731520"/>
            <a:ext cx="8900160" cy="6126479"/>
          </a:xfrm>
        </p:spPr>
      </p:pic>
    </p:spTree>
    <p:extLst>
      <p:ext uri="{BB962C8B-B14F-4D97-AF65-F5344CB8AC3E}">
        <p14:creationId xmlns:p14="http://schemas.microsoft.com/office/powerpoint/2010/main" val="358649540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624840"/>
          </a:xfrm>
        </p:spPr>
        <p:txBody>
          <a:bodyPr>
            <a:normAutofit/>
          </a:bodyPr>
          <a:lstStyle/>
          <a:p>
            <a:r>
              <a:rPr lang="fr-FR" sz="2800" dirty="0" smtClean="0"/>
              <a:t>                                               Echo </a:t>
            </a:r>
            <a:r>
              <a:rPr lang="fr-FR" sz="2800" dirty="0"/>
              <a:t>de la 12</a:t>
            </a:r>
            <a:r>
              <a:rPr lang="fr-FR" sz="2800" baseline="30000" dirty="0"/>
              <a:t>ème</a:t>
            </a:r>
            <a:r>
              <a:rPr lang="fr-FR" sz="2800" dirty="0"/>
              <a:t> SA</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1120" y="1082040"/>
            <a:ext cx="9464040" cy="5654040"/>
          </a:xfrm>
        </p:spPr>
      </p:pic>
    </p:spTree>
    <p:extLst>
      <p:ext uri="{BB962C8B-B14F-4D97-AF65-F5344CB8AC3E}">
        <p14:creationId xmlns:p14="http://schemas.microsoft.com/office/powerpoint/2010/main" val="327871232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655319"/>
          </a:xfrm>
        </p:spPr>
        <p:txBody>
          <a:bodyPr>
            <a:normAutofit fontScale="90000"/>
          </a:bodyPr>
          <a:lstStyle/>
          <a:p>
            <a:r>
              <a:rPr lang="fr-FR" dirty="0"/>
              <a:t> </a:t>
            </a:r>
            <a:r>
              <a:rPr lang="fr-FR" dirty="0" smtClean="0"/>
              <a:t>                             </a:t>
            </a:r>
            <a:r>
              <a:rPr lang="fr-FR" sz="2800" dirty="0" smtClean="0"/>
              <a:t>Echo </a:t>
            </a:r>
            <a:r>
              <a:rPr lang="fr-FR" sz="2800" dirty="0"/>
              <a:t>de la 12</a:t>
            </a:r>
            <a:r>
              <a:rPr lang="fr-FR" sz="2800" baseline="30000" dirty="0"/>
              <a:t>ème</a:t>
            </a:r>
            <a:r>
              <a:rPr lang="fr-FR" sz="2800" dirty="0"/>
              <a:t> SA</a:t>
            </a:r>
          </a:p>
        </p:txBody>
      </p:sp>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83080" y="655320"/>
            <a:ext cx="9083039" cy="6050280"/>
          </a:xfrm>
        </p:spPr>
      </p:pic>
    </p:spTree>
    <p:extLst>
      <p:ext uri="{BB962C8B-B14F-4D97-AF65-F5344CB8AC3E}">
        <p14:creationId xmlns:p14="http://schemas.microsoft.com/office/powerpoint/2010/main" val="54911117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579119"/>
          </a:xfrm>
        </p:spPr>
        <p:txBody>
          <a:bodyPr>
            <a:normAutofit/>
          </a:bodyPr>
          <a:lstStyle/>
          <a:p>
            <a:r>
              <a:rPr lang="fr-FR" sz="2800" dirty="0" smtClean="0"/>
              <a:t>                                                    Echo 22</a:t>
            </a:r>
            <a:r>
              <a:rPr lang="fr-FR" sz="2800" baseline="30000" dirty="0" smtClean="0"/>
              <a:t>ème</a:t>
            </a:r>
            <a:r>
              <a:rPr lang="fr-FR" sz="2800" dirty="0" smtClean="0"/>
              <a:t> SA</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07920" y="579120"/>
            <a:ext cx="8153400" cy="5394960"/>
          </a:xfrm>
        </p:spPr>
      </p:pic>
    </p:spTree>
    <p:extLst>
      <p:ext uri="{BB962C8B-B14F-4D97-AF65-F5344CB8AC3E}">
        <p14:creationId xmlns:p14="http://schemas.microsoft.com/office/powerpoint/2010/main" val="107696727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655319"/>
          </a:xfrm>
        </p:spPr>
        <p:txBody>
          <a:bodyPr>
            <a:normAutofit/>
          </a:bodyPr>
          <a:lstStyle/>
          <a:p>
            <a:r>
              <a:rPr lang="fr-FR" sz="2800" dirty="0" smtClean="0"/>
              <a:t>                                                 Echo </a:t>
            </a:r>
            <a:r>
              <a:rPr lang="fr-FR" sz="2800" dirty="0"/>
              <a:t>22</a:t>
            </a:r>
            <a:r>
              <a:rPr lang="fr-FR" sz="2800" baseline="30000" dirty="0"/>
              <a:t>ème</a:t>
            </a:r>
            <a:r>
              <a:rPr lang="fr-FR" sz="2800" dirty="0"/>
              <a:t> SA</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655320"/>
            <a:ext cx="10637520" cy="6202680"/>
          </a:xfrm>
        </p:spPr>
      </p:pic>
    </p:spTree>
    <p:extLst>
      <p:ext uri="{BB962C8B-B14F-4D97-AF65-F5344CB8AC3E}">
        <p14:creationId xmlns:p14="http://schemas.microsoft.com/office/powerpoint/2010/main" val="322553156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701039"/>
          </a:xfrm>
        </p:spPr>
        <p:txBody>
          <a:bodyPr/>
          <a:lstStyle/>
          <a:p>
            <a:r>
              <a:rPr lang="fr-FR" dirty="0" smtClean="0"/>
              <a:t>                       Echographie 32 SA</a:t>
            </a:r>
            <a:endParaRPr lang="fr-FR"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5460" y="701040"/>
            <a:ext cx="8641080" cy="5943600"/>
          </a:xfrm>
        </p:spPr>
      </p:pic>
    </p:spTree>
    <p:extLst>
      <p:ext uri="{BB962C8B-B14F-4D97-AF65-F5344CB8AC3E}">
        <p14:creationId xmlns:p14="http://schemas.microsoft.com/office/powerpoint/2010/main" val="306330872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716279"/>
          </a:xfrm>
        </p:spPr>
        <p:txBody>
          <a:bodyPr>
            <a:normAutofit/>
          </a:bodyPr>
          <a:lstStyle/>
          <a:p>
            <a:r>
              <a:rPr lang="fr-FR" sz="2800" dirty="0" smtClean="0"/>
              <a:t>                                                    Echo </a:t>
            </a:r>
            <a:r>
              <a:rPr lang="fr-FR" sz="2800" dirty="0"/>
              <a:t>22</a:t>
            </a:r>
            <a:r>
              <a:rPr lang="fr-FR" sz="2800" baseline="30000" dirty="0"/>
              <a:t>ème</a:t>
            </a:r>
            <a:r>
              <a:rPr lang="fr-FR" sz="2800" dirty="0"/>
              <a:t> SA</a:t>
            </a:r>
          </a:p>
        </p:txBody>
      </p:sp>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76960" y="883920"/>
            <a:ext cx="8255760" cy="5867400"/>
          </a:xfrm>
        </p:spPr>
      </p:pic>
    </p:spTree>
    <p:extLst>
      <p:ext uri="{BB962C8B-B14F-4D97-AF65-F5344CB8AC3E}">
        <p14:creationId xmlns:p14="http://schemas.microsoft.com/office/powerpoint/2010/main" val="3809217726"/>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2789</TotalTime>
  <Words>1378</Words>
  <Application>Microsoft Office PowerPoint</Application>
  <PresentationFormat>Grand écran</PresentationFormat>
  <Paragraphs>228</Paragraphs>
  <Slides>145</Slides>
  <Notes>15</Notes>
  <HiddenSlides>0</HiddenSlides>
  <MMClips>1</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145</vt:i4>
      </vt:variant>
    </vt:vector>
  </HeadingPairs>
  <TitlesOfParts>
    <vt:vector size="151" baseType="lpstr">
      <vt:lpstr>Arial</vt:lpstr>
      <vt:lpstr>Calibri</vt:lpstr>
      <vt:lpstr>Calibri Light</vt:lpstr>
      <vt:lpstr>Roboto</vt:lpstr>
      <vt:lpstr>Symbol</vt:lpstr>
      <vt:lpstr>Thème Office</vt:lpstr>
      <vt:lpstr>Gynécologue – Obstétricien au CHU de Strasbourg</vt:lpstr>
      <vt:lpstr>                                     Radiographie pulmonaire standard</vt:lpstr>
      <vt:lpstr>                                Radiographie pulmonaire standard</vt:lpstr>
      <vt:lpstr>                            Radiographie pulmonaire standard</vt:lpstr>
      <vt:lpstr>                              Radiographie pulmonaire standard</vt:lpstr>
      <vt:lpstr>                            Cancer du poumon</vt:lpstr>
      <vt:lpstr>                         Tuberculose pulmonaire</vt:lpstr>
      <vt:lpstr>                                       Pneumopathie</vt:lpstr>
      <vt:lpstr>                             Pneumothorax</vt:lpstr>
      <vt:lpstr>                      Epanchement pleural</vt:lpstr>
      <vt:lpstr>                                Cardiomégalie</vt:lpstr>
      <vt:lpstr>                          Ganglions médiastinaux</vt:lpstr>
      <vt:lpstr>                      Image de calcification artérielle</vt:lpstr>
      <vt:lpstr>                               Abdomen sans préparation ou ASP</vt:lpstr>
      <vt:lpstr>                                   Calculs biliaires</vt:lpstr>
      <vt:lpstr>                               Calculs rénaux</vt:lpstr>
      <vt:lpstr>                   Occlusion intestinale</vt:lpstr>
      <vt:lpstr>                                ASP et stérilet</vt:lpstr>
      <vt:lpstr>                             Coupole diaphragmatique</vt:lpstr>
      <vt:lpstr>       MAMMOGRAPHIE et Cancer du sein</vt:lpstr>
      <vt:lpstr>                    CANCERS DE LA FEMME                                CANCER DU SEIN: </vt:lpstr>
      <vt:lpstr>                    CANCERS DE LA FEMME                                CANCER DU SEIN: </vt:lpstr>
      <vt:lpstr>                  CANCERS DE LA FEMME                                CANCER DU SEIN: </vt:lpstr>
      <vt:lpstr>                    CANCERS DE LA FEMME                                CANCER DU SEIN: </vt:lpstr>
      <vt:lpstr>                   CANCERS DE LA FEMME                               CANCER DU SEIN: </vt:lpstr>
      <vt:lpstr>                  CANCERS DE LA FEMME</vt:lpstr>
      <vt:lpstr>                   CANCERS DE LA FEMME</vt:lpstr>
      <vt:lpstr>                CANCERS DE LA FEMME</vt:lpstr>
      <vt:lpstr>                      CANCERS DE LA FEMME</vt:lpstr>
      <vt:lpstr>              CANCERS DE LA FEMME</vt:lpstr>
      <vt:lpstr>                   CANCERS DE LA FEMME</vt:lpstr>
      <vt:lpstr>                  Mammographie normale</vt:lpstr>
      <vt:lpstr>                                            Mammographie normale</vt:lpstr>
      <vt:lpstr>                             Cancer du sein</vt:lpstr>
      <vt:lpstr>                                       CANCERS DE LA FEMME                               CANCER DU SEIN: Quelques mots sur les micro ou macro calcifications:</vt:lpstr>
      <vt:lpstr>           Sein droit: surdensité contenant des microcalcifications irrgulières </vt:lpstr>
      <vt:lpstr>                     CANCERS DE LA FEMME                                CANCER DU SEIN:  </vt:lpstr>
      <vt:lpstr>                 CANCERS DE LA FEMME                               CANCER DU SEIN: </vt:lpstr>
      <vt:lpstr>                  CANCERS DE LA FEMME                               CANCER DU SEIN: </vt:lpstr>
      <vt:lpstr>             CANCERS DE LA FEMME                               CANCER DU SEIN: </vt:lpstr>
      <vt:lpstr>Présentation PowerPoint</vt:lpstr>
      <vt:lpstr>                            Appareil locomoteur</vt:lpstr>
      <vt:lpstr>                            Appareil locomoteur</vt:lpstr>
      <vt:lpstr>                            Appareil locomoteur</vt:lpstr>
      <vt:lpstr>Présentation PowerPoint</vt:lpstr>
      <vt:lpstr>                            Appareil locomoteur</vt:lpstr>
      <vt:lpstr>                            Appareil locomoteur</vt:lpstr>
      <vt:lpstr>                                              Appareil locomoteur: scoliose</vt:lpstr>
      <vt:lpstr>                                         Appareil locomoteur: cyphose</vt:lpstr>
      <vt:lpstr>                                           Appareil locomoteur: lordose</vt:lpstr>
      <vt:lpstr>                Appareil locomoteur: fractures</vt:lpstr>
      <vt:lpstr>                        Appareil locomoteur: fractures</vt:lpstr>
      <vt:lpstr>                                   Appareil locomoteur: fractures</vt:lpstr>
      <vt:lpstr>                             Coxarthrose</vt:lpstr>
      <vt:lpstr>                                  Radiographie des sinus</vt:lpstr>
      <vt:lpstr>                                    sinusite</vt:lpstr>
      <vt:lpstr>                    Panoramique dentaire ou orthopantomographe</vt:lpstr>
      <vt:lpstr>                                                              UIV</vt:lpstr>
      <vt:lpstr>                       Transit œsogastroduodénal (TOGD)</vt:lpstr>
      <vt:lpstr>                                 Cancer de l’estomac</vt:lpstr>
      <vt:lpstr>                               Lavement baryté</vt:lpstr>
      <vt:lpstr>                             Cancer du colon</vt:lpstr>
      <vt:lpstr>                     Artériographie des membres inférieurs</vt:lpstr>
      <vt:lpstr>                                      Artérite des membres inférieurs</vt:lpstr>
      <vt:lpstr>                             Coronarographie</vt:lpstr>
      <vt:lpstr>    Phlébographie retrouvant une occlusion de veine fémorale commune. </vt:lpstr>
      <vt:lpstr>                                Arthrographie</vt:lpstr>
      <vt:lpstr>                                Hystérographie</vt:lpstr>
      <vt:lpstr>                                                 Hystérographie</vt:lpstr>
      <vt:lpstr>                                                  Hystérographie</vt:lpstr>
      <vt:lpstr>                                 Bronchographie</vt:lpstr>
      <vt:lpstr>                            Cholecystographie</vt:lpstr>
      <vt:lpstr>                                                    Lymphographie</vt:lpstr>
      <vt:lpstr>                                Tomodensitométrie ou scanner</vt:lpstr>
      <vt:lpstr>                                          Scanner abdominopelvien</vt:lpstr>
      <vt:lpstr>                                                   Scanner cérébral</vt:lpstr>
      <vt:lpstr>                                             Ostéodensitométrie</vt:lpstr>
      <vt:lpstr>                                                   Ostéodensitométrie</vt:lpstr>
      <vt:lpstr>                                                      Scintigraphie</vt:lpstr>
      <vt:lpstr>                                                    Scintigraphie</vt:lpstr>
      <vt:lpstr>                                          Scintigraphie thyroïdienne</vt:lpstr>
      <vt:lpstr>                                       Scintigraphie thyroïdienne</vt:lpstr>
      <vt:lpstr>                       Scintigraphie thyroïdienne</vt:lpstr>
      <vt:lpstr>                                           Scintigraphie osseuse</vt:lpstr>
      <vt:lpstr>                         Scintigraphie osseuse</vt:lpstr>
      <vt:lpstr>                                           Scintigraphie cardiaque</vt:lpstr>
      <vt:lpstr>                                        Scintigraphie pulmonaire</vt:lpstr>
      <vt:lpstr>                                        Scintigraphie pulmonaire</vt:lpstr>
      <vt:lpstr>                                                        PET SCAN</vt:lpstr>
      <vt:lpstr>                                    Echographie</vt:lpstr>
      <vt:lpstr>                                  Echographie</vt:lpstr>
      <vt:lpstr>                      Echographie à 10 SA: datation</vt:lpstr>
      <vt:lpstr>                            Echo de la 12ème SA</vt:lpstr>
      <vt:lpstr>                                               Echo de la 12ème SA</vt:lpstr>
      <vt:lpstr>                              Echo de la 12ème SA</vt:lpstr>
      <vt:lpstr>                                                    Echo 22ème SA</vt:lpstr>
      <vt:lpstr>                                                 Echo 22ème SA</vt:lpstr>
      <vt:lpstr>                       Echographie 32 SA</vt:lpstr>
      <vt:lpstr>                                                    Echo 22ème SA</vt:lpstr>
      <vt:lpstr>                             Echographie mammaire</vt:lpstr>
      <vt:lpstr>                   Echographie mammaire</vt:lpstr>
      <vt:lpstr>                          Echocardiographie</vt:lpstr>
      <vt:lpstr>                             Echo-Doppler</vt:lpstr>
      <vt:lpstr>                              IRM mammaire</vt:lpstr>
      <vt:lpstr>              IRM: carcinome canalaire infiltrant</vt:lpstr>
      <vt:lpstr>                    IRM : très petit cancer</vt:lpstr>
      <vt:lpstr>                                 Otoscopie</vt:lpstr>
      <vt:lpstr>                                                     Rhinoscopie</vt:lpstr>
      <vt:lpstr>                                Laryngoscopie    </vt:lpstr>
      <vt:lpstr>                                                    Laryngoscopie</vt:lpstr>
      <vt:lpstr>                                 Bronchoscopie</vt:lpstr>
      <vt:lpstr>                                                   Bronchoscopie</vt:lpstr>
      <vt:lpstr>                         Oesogastroduodénoscopie</vt:lpstr>
      <vt:lpstr>                                           Oesogastroduodénoscopie</vt:lpstr>
      <vt:lpstr>                                          Oesogastroduodénoscopie</vt:lpstr>
      <vt:lpstr>                                                     Rectoscopie</vt:lpstr>
      <vt:lpstr>                                                     Rectoscopie</vt:lpstr>
      <vt:lpstr>                                                         Rectoscopie</vt:lpstr>
      <vt:lpstr>                               Coloscopie</vt:lpstr>
      <vt:lpstr>                                                      Coloscopie</vt:lpstr>
      <vt:lpstr>                                 Coloscopie: petit cancer colique</vt:lpstr>
      <vt:lpstr>                                                     Cystoscopie</vt:lpstr>
      <vt:lpstr>                                                       Cystoscopie</vt:lpstr>
      <vt:lpstr>                                                     Cystoscopie</vt:lpstr>
      <vt:lpstr>                               Hystéroscopie</vt:lpstr>
      <vt:lpstr>                                                  Hystéroscopie</vt:lpstr>
      <vt:lpstr>                               Hystéroscopie</vt:lpstr>
      <vt:lpstr>                                                    Hystéroscopie</vt:lpstr>
      <vt:lpstr>                                                    Hystéroscopie</vt:lpstr>
      <vt:lpstr>                             Hystéroscopie</vt:lpstr>
      <vt:lpstr>                                                     Cœlioscopie</vt:lpstr>
      <vt:lpstr>                                                      Cœlioscopie                      </vt:lpstr>
      <vt:lpstr>                                   Cœlioscopie</vt:lpstr>
      <vt:lpstr>Présentation PowerPoint</vt:lpstr>
      <vt:lpstr>                                   Néphroscopie</vt:lpstr>
      <vt:lpstr>                                                                Néphroscopie</vt:lpstr>
      <vt:lpstr>                                                     Arthroscopie</vt:lpstr>
      <vt:lpstr>                                                   Arthroscopie</vt:lpstr>
      <vt:lpstr>                                                            ECG</vt:lpstr>
      <vt:lpstr>                                                            ECG</vt:lpstr>
      <vt:lpstr>                                                            EEG</vt:lpstr>
      <vt:lpstr>                                                             EEG</vt:lpstr>
      <vt:lpstr>                                                             EEG</vt:lpstr>
      <vt:lpstr>                                                           EMG</vt:lpstr>
      <vt:lpstr>                                           EMG du canal carpien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Gynécologue – Obstétricien au CHU de Strasbourg</dc:title>
  <dc:creator>Michel GERHART</dc:creator>
  <cp:lastModifiedBy>Michel GERHART</cp:lastModifiedBy>
  <cp:revision>157</cp:revision>
  <dcterms:created xsi:type="dcterms:W3CDTF">2020-06-07T20:25:18Z</dcterms:created>
  <dcterms:modified xsi:type="dcterms:W3CDTF">2020-06-14T16:17:44Z</dcterms:modified>
</cp:coreProperties>
</file>